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 id="2147483737" r:id="rId5"/>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D1CC2F-2A55-4679-992F-09E9BC062E9E}">
          <p14:sldIdLst>
            <p14:sldId id="256"/>
          </p14:sldIdLst>
        </p14:section>
        <p14:section name="RDD Fundamentals" id="{304DCC30-F43D-4E6D-A762-4A5F542C1F17}">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showGuides="1">
      <p:cViewPr varScale="1">
        <p:scale>
          <a:sx n="88" d="100"/>
          <a:sy n="88" d="100"/>
        </p:scale>
        <p:origin x="44" y="4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53CC4-DBE7-48C4-97A3-468A09B4C8B2}"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4E8C5-E47C-4901-9E81-89AAD0CFCD90}" type="slidenum">
              <a:rPr lang="en-US" smtClean="0"/>
              <a:t>‹#›</a:t>
            </a:fld>
            <a:endParaRPr lang="en-US"/>
          </a:p>
        </p:txBody>
      </p:sp>
    </p:spTree>
    <p:extLst>
      <p:ext uri="{BB962C8B-B14F-4D97-AF65-F5344CB8AC3E}">
        <p14:creationId xmlns:p14="http://schemas.microsoft.com/office/powerpoint/2010/main" val="240254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387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a</a:t>
            </a:r>
            <a:r>
              <a:rPr lang="en-US" b="0" u="none" baseline="0" dirty="0"/>
              <a:t>n example of how transformations and actions are enabled to search through error messages.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Cache</a:t>
            </a:r>
            <a:r>
              <a:rPr lang="en-US" baseline="0" dirty="0"/>
              <a:t> errors – Implementing this action will collect all the errors present</a:t>
            </a:r>
          </a:p>
          <a:p>
            <a:pPr marL="171450" indent="-171450">
              <a:buFont typeface="Arial" panose="020B0604020202020204" pitchFamily="34" charset="0"/>
              <a:buChar char="•"/>
            </a:pPr>
            <a:r>
              <a:rPr lang="en-US" baseline="0" dirty="0"/>
              <a:t>Count all errors – Implementing this action counts all the errors in the data</a:t>
            </a:r>
          </a:p>
          <a:p>
            <a:pPr marL="171450" indent="-171450">
              <a:buFont typeface="Arial" panose="020B0604020202020204" pitchFamily="34" charset="0"/>
              <a:buChar char="•"/>
            </a:pPr>
            <a:r>
              <a:rPr lang="en-US" baseline="0" dirty="0"/>
              <a:t>Count errors mentioning MySQL – When implementing this code, MySQL errors are counted</a:t>
            </a:r>
          </a:p>
          <a:p>
            <a:pPr marL="171450" indent="-171450">
              <a:buFont typeface="Arial" panose="020B0604020202020204" pitchFamily="34" charset="0"/>
              <a:buChar char="•"/>
            </a:pPr>
            <a:r>
              <a:rPr lang="en-US" baseline="0" dirty="0"/>
              <a:t>Fetch the MySQL errors as an array of strings – When implementing this code, MySQL errors are extracted as an array of strings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858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shows a list of RDD-supported transformations.</a:t>
            </a:r>
            <a:endParaRPr lang="en-US" dirty="0"/>
          </a:p>
          <a:p>
            <a:endParaRPr lang="en-US" dirty="0"/>
          </a:p>
          <a:p>
            <a:r>
              <a:rPr lang="en-US" b="1" u="sng" dirty="0"/>
              <a:t>Talking</a:t>
            </a:r>
            <a:r>
              <a:rPr lang="en-US" b="1" u="sng" baseline="0" dirty="0"/>
              <a:t> points</a:t>
            </a:r>
            <a:r>
              <a:rPr lang="en-US" b="0" u="none" baseline="0" dirty="0"/>
              <a:t>:</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map(</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distributed data set formed by passing</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each element of the source through a function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a:t>
            </a:r>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filter(</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data set formed by selecting those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elements of the source on which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true.</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flatmap</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Similar to map, but allows each input item to be mapped</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to zero or more output items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should return a</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 rather than a single item).</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sample(</a:t>
            </a:r>
            <a:r>
              <a:rPr lang="en-US" sz="900" b="0" i="1" u="none" strike="noStrike" kern="1200" dirty="0" err="1">
                <a:solidFill>
                  <a:schemeClr val="tx1"/>
                </a:solidFill>
                <a:effectLst/>
                <a:latin typeface="Segoe UI Light" pitchFamily="34" charset="0"/>
                <a:ea typeface="+mn-ea"/>
                <a:cs typeface="+mn-cs"/>
              </a:rPr>
              <a:t>withReplacement</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fraction</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seed</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Samples a fraction of the data, with or without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replacement, using a given random number generator</a:t>
            </a:r>
            <a:r>
              <a:rPr lang="en-US" sz="900" b="0" i="0"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seed.</a:t>
            </a:r>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union(</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data set that contains the union of the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elements in the source data set and in the argument.</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distinct(([</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data set that contains the distinct elements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the source data set.</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groupBykey</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1"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a data set of (K, V) pairs, returns a data set of (K,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[V]) pairs.</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reduceByKey</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1"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a data set of (K, V) pairs, returns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 data set of (K, V) pairs where the values for eac</a:t>
            </a:r>
            <a:r>
              <a:rPr lang="en-US" sz="900" b="0" i="0" u="none" strike="noStrike" kern="1200" baseline="0" dirty="0">
                <a:solidFill>
                  <a:schemeClr val="tx1"/>
                </a:solidFill>
                <a:effectLst/>
                <a:latin typeface="Segoe UI Light" pitchFamily="34" charset="0"/>
                <a:ea typeface="+mn-ea"/>
                <a:cs typeface="+mn-cs"/>
              </a:rPr>
              <a:t>h </a:t>
            </a:r>
            <a:r>
              <a:rPr lang="en-US" sz="900" b="0" i="0" u="none" strike="noStrike" kern="1200" dirty="0">
                <a:solidFill>
                  <a:schemeClr val="tx1"/>
                </a:solidFill>
                <a:effectLst/>
                <a:latin typeface="Segoe UI Light" pitchFamily="34" charset="0"/>
                <a:ea typeface="+mn-ea"/>
                <a:cs typeface="+mn-cs"/>
              </a:rPr>
              <a:t>key are aggregated using the given reduce function.</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sortByKey</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ascending</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a data set of (K, V) pairs where K</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implements are</a:t>
            </a:r>
            <a:r>
              <a:rPr lang="en-US" sz="900" b="0" i="0" u="none" strike="noStrike" kern="1200" baseline="0" dirty="0">
                <a:solidFill>
                  <a:schemeClr val="tx1"/>
                </a:solidFill>
                <a:effectLst/>
                <a:latin typeface="Segoe UI Light" pitchFamily="34" charset="0"/>
                <a:ea typeface="+mn-ea"/>
                <a:cs typeface="+mn-cs"/>
              </a:rPr>
              <a:t> o</a:t>
            </a:r>
            <a:r>
              <a:rPr lang="en-US" sz="900" b="0" i="0" u="none" strike="noStrike" kern="1200" dirty="0">
                <a:solidFill>
                  <a:schemeClr val="tx1"/>
                </a:solidFill>
                <a:effectLst/>
                <a:latin typeface="Segoe UI Light" pitchFamily="34" charset="0"/>
                <a:ea typeface="+mn-ea"/>
                <a:cs typeface="+mn-cs"/>
              </a:rPr>
              <a:t>rdered, returns a data set of (K, V)</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pairs sorted by keys in ascending or descending order,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as specified in the Boolean ascending argument.</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join(</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data sets of type (K, V) and (K, W),</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a data set of (K, (V, W)) pairs with all pairs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elements for each key.</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cogroup</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data sets of type (K, V) and (K, W),</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a data set of (K,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[V],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[W]) tuples,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also called </a:t>
            </a:r>
            <a:r>
              <a:rPr lang="en-US" sz="900" b="0" i="0" u="none" strike="noStrike" kern="1200" dirty="0" err="1">
                <a:solidFill>
                  <a:schemeClr val="tx1"/>
                </a:solidFill>
                <a:effectLst/>
                <a:latin typeface="Segoe UI Light" pitchFamily="34" charset="0"/>
                <a:ea typeface="+mn-ea"/>
                <a:cs typeface="+mn-cs"/>
              </a:rPr>
              <a:t>groupWith</a:t>
            </a:r>
            <a:r>
              <a:rPr lang="en-US" sz="900" b="0" i="0" u="none" strike="noStrike" kern="1200" dirty="0">
                <a:solidFill>
                  <a:schemeClr val="tx1"/>
                </a:solidFill>
                <a:effectLst/>
                <a:latin typeface="Segoe UI Light" pitchFamily="34" charset="0"/>
                <a:ea typeface="+mn-ea"/>
                <a:cs typeface="+mn-cs"/>
              </a:rPr>
              <a:t>.</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cartesian</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data sets of types T and U, returns a</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data set of (T, U) pairs (all pairs of elements).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1495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shows a list of RDD-supported actions.</a:t>
            </a:r>
            <a:endParaRPr lang="en-US" dirty="0"/>
          </a:p>
          <a:p>
            <a:endParaRPr lang="en-US" dirty="0"/>
          </a:p>
          <a:p>
            <a:r>
              <a:rPr lang="en-US" b="1" u="sng" dirty="0"/>
              <a:t>Talking</a:t>
            </a:r>
            <a:r>
              <a:rPr lang="en-US" b="1" u="sng" baseline="0" dirty="0"/>
              <a:t> points</a:t>
            </a:r>
            <a:r>
              <a:rPr lang="en-US" b="0" u="none" baseline="0" dirty="0">
                <a:effectLst/>
              </a:rPr>
              <a:t>:</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saveAsTextFile</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path</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Writes the elements of the data set as a text file (or</a:t>
            </a:r>
            <a:r>
              <a:rPr lang="en-US" sz="900" b="0" i="0" u="none" strike="noStrike" kern="1200" baseline="0" dirty="0">
                <a:solidFill>
                  <a:schemeClr val="tx1"/>
                </a:solidFill>
                <a:effectLst/>
                <a:latin typeface="Segoe UI Light" pitchFamily="34" charset="0"/>
                <a:ea typeface="+mn-ea"/>
                <a:cs typeface="+mn-cs"/>
              </a:rPr>
              <a:t> a</a:t>
            </a:r>
            <a:r>
              <a:rPr lang="en-US" sz="900" b="0" i="0" u="none" strike="noStrike" kern="1200" dirty="0">
                <a:solidFill>
                  <a:schemeClr val="tx1"/>
                </a:solidFill>
                <a:effectLst/>
                <a:latin typeface="Segoe UI Light" pitchFamily="34" charset="0"/>
                <a:ea typeface="+mn-ea"/>
                <a:cs typeface="+mn-cs"/>
              </a:rPr>
              <a:t> set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text files) in a given directory in either the local filesystem,</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HDFS, or other Hadoop-supported file systems.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Spark will call </a:t>
            </a:r>
            <a:r>
              <a:rPr lang="en-US" sz="900" b="0" i="0" u="none" strike="noStrike" kern="1200" dirty="0" err="1">
                <a:solidFill>
                  <a:schemeClr val="tx1"/>
                </a:solidFill>
                <a:effectLst/>
                <a:latin typeface="Segoe UI Light" pitchFamily="34" charset="0"/>
                <a:ea typeface="+mn-ea"/>
                <a:cs typeface="+mn-cs"/>
              </a:rPr>
              <a:t>ToString</a:t>
            </a:r>
            <a:r>
              <a:rPr lang="en-US" sz="900" b="0" i="0" u="none" strike="noStrike" kern="1200" dirty="0">
                <a:solidFill>
                  <a:schemeClr val="tx1"/>
                </a:solidFill>
                <a:effectLst/>
                <a:latin typeface="Segoe UI Light" pitchFamily="34" charset="0"/>
                <a:ea typeface="+mn-ea"/>
                <a:cs typeface="+mn-cs"/>
              </a:rPr>
              <a:t> on each element to convert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it to a line of text in the file.</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saveAsSequenceFile</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path</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Writes the elements of the data set as a Hadoop</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err="1">
                <a:solidFill>
                  <a:schemeClr val="tx1"/>
                </a:solidFill>
                <a:effectLst/>
                <a:latin typeface="Segoe UI Light" pitchFamily="34" charset="0"/>
                <a:ea typeface="+mn-ea"/>
                <a:cs typeface="+mn-cs"/>
              </a:rPr>
              <a:t>SequenceFile</a:t>
            </a:r>
            <a:r>
              <a:rPr lang="en-US" sz="900" b="0" i="0" u="none" strike="noStrike" kern="1200" dirty="0">
                <a:solidFill>
                  <a:schemeClr val="tx1"/>
                </a:solidFill>
                <a:effectLst/>
                <a:latin typeface="Segoe UI Light" pitchFamily="34" charset="0"/>
                <a:ea typeface="+mn-ea"/>
                <a:cs typeface="+mn-cs"/>
              </a:rPr>
              <a:t> in a given path in the local filesystem,</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HDFS, or any other Hadoop-supported file system.</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Only available on RDDs of key-value pairs that either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implement the Writable interface of Hadoop, or are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implicitly convertible to Writable (Spark includes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conversions for basic types like </a:t>
            </a:r>
            <a:r>
              <a:rPr lang="en-US" sz="900" b="0" i="0" u="none" strike="noStrike" kern="1200" dirty="0" err="1">
                <a:solidFill>
                  <a:schemeClr val="tx1"/>
                </a:solidFill>
                <a:effectLst/>
                <a:latin typeface="Segoe UI Light" pitchFamily="34" charset="0"/>
                <a:ea typeface="+mn-ea"/>
                <a:cs typeface="+mn-cs"/>
              </a:rPr>
              <a:t>Int</a:t>
            </a:r>
            <a:r>
              <a:rPr lang="en-US" sz="900" b="0" i="0" u="none" strike="noStrike" kern="1200" baseline="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rPr>
              <a:t>Double, String).</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countByKey</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Map” of (K, </a:t>
            </a:r>
            <a:r>
              <a:rPr lang="en-US" sz="900" b="0" i="0" u="none" strike="noStrike" kern="1200" dirty="0" err="1">
                <a:solidFill>
                  <a:schemeClr val="tx1"/>
                </a:solidFill>
                <a:effectLst/>
                <a:latin typeface="Segoe UI Light" pitchFamily="34" charset="0"/>
                <a:ea typeface="+mn-ea"/>
                <a:cs typeface="+mn-cs"/>
              </a:rPr>
              <a:t>Int</a:t>
            </a:r>
            <a:r>
              <a:rPr lang="en-US" sz="900" b="0" i="0" u="none" strike="noStrike" kern="1200" dirty="0">
                <a:solidFill>
                  <a:schemeClr val="tx1"/>
                </a:solidFill>
                <a:effectLst/>
                <a:latin typeface="Segoe UI Light" pitchFamily="34" charset="0"/>
                <a:ea typeface="+mn-ea"/>
                <a:cs typeface="+mn-cs"/>
              </a:rPr>
              <a:t>) pairs with the count of each key. Only available on RDDs of type (K, V). </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foreach</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Runs a function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on each element of the data set.</a:t>
            </a:r>
            <a:r>
              <a:rPr lang="en-US" sz="900" b="0" i="0" u="none" strike="noStrike" kern="1200" baseline="0" dirty="0">
                <a:solidFill>
                  <a:schemeClr val="tx1"/>
                </a:solidFill>
                <a:effectLst/>
                <a:latin typeface="Segoe UI Light" pitchFamily="34" charset="0"/>
                <a:ea typeface="+mn-ea"/>
                <a:cs typeface="+mn-cs"/>
              </a:rPr>
              <a:t> U</a:t>
            </a:r>
            <a:r>
              <a:rPr lang="en-US" sz="900" b="0" i="0" u="none" strike="noStrike" kern="1200" dirty="0">
                <a:solidFill>
                  <a:schemeClr val="tx1"/>
                </a:solidFill>
                <a:effectLst/>
                <a:latin typeface="Segoe UI Light" pitchFamily="34" charset="0"/>
                <a:ea typeface="+mn-ea"/>
                <a:cs typeface="+mn-cs"/>
              </a:rPr>
              <a:t>sually done for side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effects, such as updating an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accumulator.</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reduce(</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Aggregates elements of the data set using a function</a:t>
            </a:r>
            <a:r>
              <a:rPr lang="en-US" sz="900" b="0" i="0" u="none" strike="noStrike" kern="1200" baseline="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(which takes two arguments and returns one),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and should be commutative and associative in order to be computed correctly in parallel.</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collect()</a:t>
            </a:r>
            <a:r>
              <a:rPr lang="en-US" baseline="0" dirty="0"/>
              <a:t> – </a:t>
            </a:r>
            <a:r>
              <a:rPr lang="en-US" sz="900" b="0" i="0" u="none" strike="noStrike" kern="1200" dirty="0">
                <a:solidFill>
                  <a:schemeClr val="tx1"/>
                </a:solidFill>
                <a:effectLst/>
                <a:latin typeface="Segoe UI Light" pitchFamily="34" charset="0"/>
                <a:ea typeface="+mn-ea"/>
                <a:cs typeface="+mn-cs"/>
              </a:rPr>
              <a:t>Returns all the elements of the data set as an array at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the driver program.</a:t>
            </a:r>
            <a:r>
              <a:rPr lang="en-US" sz="900" b="0" i="0" u="none" strike="noStrike" kern="1200" baseline="0" dirty="0">
                <a:solidFill>
                  <a:schemeClr val="tx1"/>
                </a:solidFill>
                <a:effectLst/>
                <a:latin typeface="Segoe UI Light" pitchFamily="34" charset="0"/>
                <a:ea typeface="+mn-ea"/>
                <a:cs typeface="+mn-cs"/>
              </a:rPr>
              <a:t> U</a:t>
            </a:r>
            <a:r>
              <a:rPr lang="en-US" sz="900" b="0" i="0" u="none" strike="noStrike" kern="1200" dirty="0">
                <a:solidFill>
                  <a:schemeClr val="tx1"/>
                </a:solidFill>
                <a:effectLst/>
                <a:latin typeface="Segoe UI Light" pitchFamily="34" charset="0"/>
                <a:ea typeface="+mn-ea"/>
                <a:cs typeface="+mn-cs"/>
              </a:rPr>
              <a:t>sually useful after a filter or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other operation returns a sufficiently small subset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the data.</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first()</a:t>
            </a:r>
            <a:r>
              <a:rPr lang="en-US" baseline="0" dirty="0"/>
              <a:t> – </a:t>
            </a:r>
            <a:r>
              <a:rPr lang="en-US" sz="900" b="0" i="0" u="none" strike="noStrike" kern="1200" dirty="0">
                <a:solidFill>
                  <a:schemeClr val="tx1"/>
                </a:solidFill>
                <a:effectLst/>
                <a:latin typeface="Segoe UI Light" pitchFamily="34" charset="0"/>
                <a:ea typeface="+mn-ea"/>
                <a:cs typeface="+mn-cs"/>
              </a:rPr>
              <a:t>Returns the first element of the data set—similar to</a:t>
            </a:r>
            <a:r>
              <a:rPr lang="en-US" sz="900" b="0" i="0"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take(n).</a:t>
            </a:r>
            <a:endParaRPr lang="en-US" sz="900" b="0" i="0" u="none" strike="noStrike" kern="1200" dirty="0">
              <a:solidFill>
                <a:schemeClr val="tx1"/>
              </a:solidFill>
              <a:effectLst/>
              <a:latin typeface="Segoe UI Light" pitchFamily="34" charset="0"/>
              <a:ea typeface="+mn-ea"/>
              <a:cs typeface="+mn-cs"/>
            </a:endParaRPr>
          </a:p>
          <a:p>
            <a:pPr rtl="0" eaLnBrk="1" fontAlgn="auto" latinLnBrk="0" hangingPunct="1"/>
            <a:r>
              <a:rPr lang="en-US" sz="900" b="0" i="0" u="none" strike="noStrike" kern="1200" dirty="0">
                <a:solidFill>
                  <a:schemeClr val="tx1"/>
                </a:solidFill>
                <a:effectLst/>
                <a:latin typeface="Segoe UI Light" pitchFamily="34" charset="0"/>
                <a:ea typeface="+mn-ea"/>
                <a:cs typeface="+mn-cs"/>
              </a:rPr>
              <a:t>count()</a:t>
            </a:r>
            <a:r>
              <a:rPr lang="en-US" baseline="0" dirty="0"/>
              <a:t> – </a:t>
            </a:r>
            <a:r>
              <a:rPr lang="en-US" sz="900" b="0" i="0" u="none" strike="noStrike" kern="1200" dirty="0">
                <a:solidFill>
                  <a:schemeClr val="tx1"/>
                </a:solidFill>
                <a:effectLst/>
                <a:latin typeface="Segoe UI Light" pitchFamily="34" charset="0"/>
                <a:ea typeface="+mn-ea"/>
                <a:cs typeface="+mn-cs"/>
              </a:rPr>
              <a:t>Returns the number of elements in the data set.</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take(</a:t>
            </a:r>
            <a:r>
              <a:rPr lang="en-US" sz="900" b="0" i="1" u="none" strike="noStrike" kern="1200" dirty="0">
                <a:solidFill>
                  <a:schemeClr val="tx1"/>
                </a:solidFill>
                <a:effectLst/>
                <a:latin typeface="Segoe UI Light" pitchFamily="34" charset="0"/>
                <a:ea typeface="+mn-ea"/>
                <a:cs typeface="+mn-cs"/>
              </a:rPr>
              <a:t>n</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an array with the first </a:t>
            </a:r>
            <a:r>
              <a:rPr lang="en-US" sz="900" b="0" i="1" u="none" strike="noStrike" kern="1200" dirty="0">
                <a:solidFill>
                  <a:schemeClr val="tx1"/>
                </a:solidFill>
                <a:effectLst/>
                <a:latin typeface="Segoe UI Light" pitchFamily="34" charset="0"/>
                <a:ea typeface="+mn-ea"/>
                <a:cs typeface="+mn-cs"/>
              </a:rPr>
              <a:t>n </a:t>
            </a:r>
            <a:r>
              <a:rPr lang="en-US" sz="900" b="0" i="0" u="none" strike="noStrike" kern="1200" dirty="0">
                <a:solidFill>
                  <a:schemeClr val="tx1"/>
                </a:solidFill>
                <a:effectLst/>
                <a:latin typeface="Segoe UI Light" pitchFamily="34" charset="0"/>
                <a:ea typeface="+mn-ea"/>
                <a:cs typeface="+mn-cs"/>
              </a:rPr>
              <a:t>elements of the data set.</a:t>
            </a:r>
            <a:r>
              <a:rPr lang="en-US" sz="900" b="0" i="0" u="none" strike="noStrike" kern="1200" baseline="0" dirty="0">
                <a:solidFill>
                  <a:schemeClr val="tx1"/>
                </a:solidFill>
                <a:effectLst/>
                <a:latin typeface="Segoe UI Light" pitchFamily="34" charset="0"/>
                <a:ea typeface="+mn-ea"/>
                <a:cs typeface="+mn-cs"/>
              </a:rPr>
              <a:t> C</a:t>
            </a:r>
            <a:r>
              <a:rPr lang="en-US" sz="900" b="0" i="0" u="none" strike="noStrike" kern="1200" dirty="0">
                <a:solidFill>
                  <a:schemeClr val="tx1"/>
                </a:solidFill>
                <a:effectLst/>
                <a:latin typeface="Segoe UI Light" pitchFamily="34" charset="0"/>
                <a:ea typeface="+mn-ea"/>
                <a:cs typeface="+mn-cs"/>
              </a:rPr>
              <a:t>urrently not executed in parallel, instead the driver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program computes all the elements.</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takeSample</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withReplacement</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fraction</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seed</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an array with a random sample of </a:t>
            </a:r>
            <a:r>
              <a:rPr lang="en-US" sz="900" b="0" i="1" u="none" strike="noStrike" kern="1200" dirty="0" err="1">
                <a:solidFill>
                  <a:schemeClr val="tx1"/>
                </a:solidFill>
                <a:effectLst/>
                <a:latin typeface="Segoe UI Light" pitchFamily="34" charset="0"/>
                <a:ea typeface="+mn-ea"/>
                <a:cs typeface="+mn-cs"/>
              </a:rPr>
              <a:t>num</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elements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the data set, with or without replacement, using the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given random number generator seed.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642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shows a list of RDD-supported persistence options.</a:t>
            </a:r>
            <a:endParaRPr lang="en-US" dirty="0"/>
          </a:p>
          <a:p>
            <a:endParaRPr lang="en-US" dirty="0"/>
          </a:p>
          <a:p>
            <a:r>
              <a:rPr lang="en-US" b="1" u="sng" dirty="0"/>
              <a:t>Talking</a:t>
            </a:r>
            <a:r>
              <a:rPr lang="en-US" b="1" u="sng" baseline="0" dirty="0"/>
              <a:t> points</a:t>
            </a:r>
            <a:r>
              <a:rPr lang="en-US" b="0" u="none" baseline="0" dirty="0"/>
              <a:t>:</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MEMORY_ONLY – Store RDD as </a:t>
            </a:r>
            <a:r>
              <a:rPr lang="en-US" sz="900" b="0" i="0" u="none" strike="noStrike" kern="1200" dirty="0" err="1">
                <a:solidFill>
                  <a:schemeClr val="tx1"/>
                </a:solidFill>
                <a:effectLst/>
                <a:latin typeface="Segoe UI Light" pitchFamily="34" charset="0"/>
                <a:ea typeface="+mn-ea"/>
                <a:cs typeface="+mn-cs"/>
              </a:rPr>
              <a:t>deserialized</a:t>
            </a:r>
            <a:r>
              <a:rPr lang="en-US" sz="900" b="0" i="0" u="none" strike="noStrike" kern="1200" dirty="0">
                <a:solidFill>
                  <a:schemeClr val="tx1"/>
                </a:solidFill>
                <a:effectLst/>
                <a:latin typeface="Segoe UI Light" pitchFamily="34" charset="0"/>
                <a:ea typeface="+mn-ea"/>
                <a:cs typeface="+mn-cs"/>
              </a:rPr>
              <a:t> Java objects in the JVM. If the RDD does not fit in-memory, some partitions will not be cached and will be recomputed on the fly each time they</a:t>
            </a:r>
            <a:r>
              <a:rPr lang="en-US" sz="900" b="0" i="0" u="none" strike="noStrike" kern="1200" baseline="0" dirty="0">
                <a:solidFill>
                  <a:schemeClr val="tx1"/>
                </a:solidFill>
                <a:effectLst/>
                <a:latin typeface="Segoe UI Light" pitchFamily="34" charset="0"/>
                <a:ea typeface="+mn-ea"/>
                <a:cs typeface="+mn-cs"/>
              </a:rPr>
              <a:t> a</a:t>
            </a:r>
            <a:r>
              <a:rPr lang="en-US" sz="900" b="0" i="0" u="none" strike="noStrike" kern="1200" dirty="0">
                <a:solidFill>
                  <a:schemeClr val="tx1"/>
                </a:solidFill>
                <a:effectLst/>
                <a:latin typeface="Segoe UI Light" pitchFamily="34" charset="0"/>
                <a:ea typeface="+mn-ea"/>
                <a:cs typeface="+mn-cs"/>
              </a:rPr>
              <a:t>re needed. This is the default level.</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MEMORY_AND_DISK – Store RDD as </a:t>
            </a:r>
            <a:r>
              <a:rPr lang="en-US" sz="900" b="0" i="0" u="none" strike="noStrike" kern="1200" dirty="0" err="1">
                <a:solidFill>
                  <a:schemeClr val="tx1"/>
                </a:solidFill>
                <a:effectLst/>
                <a:latin typeface="Segoe UI Light" pitchFamily="34" charset="0"/>
                <a:ea typeface="+mn-ea"/>
                <a:cs typeface="+mn-cs"/>
              </a:rPr>
              <a:t>deserialized</a:t>
            </a:r>
            <a:r>
              <a:rPr lang="en-US" sz="900" b="0" i="0" u="none" strike="noStrike" kern="1200" dirty="0">
                <a:solidFill>
                  <a:schemeClr val="tx1"/>
                </a:solidFill>
                <a:effectLst/>
                <a:latin typeface="Segoe UI Light" pitchFamily="34" charset="0"/>
                <a:ea typeface="+mn-ea"/>
                <a:cs typeface="+mn-cs"/>
              </a:rPr>
              <a:t> Java objects in the JVM. If the RDD does not fit in-memory, store the partitions that do not fit on-disk, and read them from there when they are needed.</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MEMORY_ONLY_SER – Store RDD as serialized Java objects (one byte array per partition). This is generally more space-efficient than </a:t>
            </a:r>
            <a:r>
              <a:rPr lang="en-US" sz="900" b="0" i="0" u="none" strike="noStrike" kern="1200" dirty="0" err="1">
                <a:solidFill>
                  <a:schemeClr val="tx1"/>
                </a:solidFill>
                <a:effectLst/>
                <a:latin typeface="Segoe UI Light" pitchFamily="34" charset="0"/>
                <a:ea typeface="+mn-ea"/>
                <a:cs typeface="+mn-cs"/>
              </a:rPr>
              <a:t>deserialized</a:t>
            </a:r>
            <a:r>
              <a:rPr lang="en-US" sz="900" b="0" i="0" u="none" strike="noStrike" kern="1200" dirty="0">
                <a:solidFill>
                  <a:schemeClr val="tx1"/>
                </a:solidFill>
                <a:effectLst/>
                <a:latin typeface="Segoe UI Light" pitchFamily="34" charset="0"/>
                <a:ea typeface="+mn-ea"/>
                <a:cs typeface="+mn-cs"/>
              </a:rPr>
              <a:t> objects, especially when using a </a:t>
            </a:r>
            <a:r>
              <a:rPr lang="en-US" sz="900" b="0" i="0" u="none" strike="noStrike" kern="1200" baseline="0" dirty="0">
                <a:solidFill>
                  <a:schemeClr val="tx1"/>
                </a:solidFill>
                <a:effectLst/>
                <a:latin typeface="Segoe UI Light" pitchFamily="34" charset="0"/>
                <a:ea typeface="+mn-ea"/>
                <a:cs typeface="+mn-cs"/>
              </a:rPr>
              <a:t>fast </a:t>
            </a:r>
            <a:r>
              <a:rPr lang="en-US" sz="900" b="0" i="0" u="none" strike="noStrike" kern="1200" baseline="0" dirty="0" err="1">
                <a:solidFill>
                  <a:schemeClr val="tx1"/>
                </a:solidFill>
                <a:effectLst/>
                <a:latin typeface="Segoe UI Light" pitchFamily="34" charset="0"/>
                <a:ea typeface="+mn-ea"/>
                <a:cs typeface="+mn-cs"/>
              </a:rPr>
              <a:t>serializer</a:t>
            </a:r>
            <a:r>
              <a:rPr lang="en-US" sz="900" b="0" i="0" u="none" strike="noStrike" kern="1200" dirty="0">
                <a:solidFill>
                  <a:schemeClr val="tx1"/>
                </a:solidFill>
                <a:effectLst/>
                <a:latin typeface="Segoe UI Light" pitchFamily="34" charset="0"/>
                <a:ea typeface="+mn-ea"/>
                <a:cs typeface="+mn-cs"/>
              </a:rPr>
              <a:t>, but it is more CPU-intensive to read.</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MEMORY_AND_DISK_SER – Similar to MEMORY_ONLY_SER, but spills partitions that do not fit in-memory to disk, instead of </a:t>
            </a:r>
            <a:r>
              <a:rPr lang="en-US" sz="900" b="0" i="0" u="none" strike="noStrike" kern="1200" dirty="0" err="1">
                <a:solidFill>
                  <a:schemeClr val="tx1"/>
                </a:solidFill>
                <a:effectLst/>
                <a:latin typeface="Segoe UI Light" pitchFamily="34" charset="0"/>
                <a:ea typeface="+mn-ea"/>
                <a:cs typeface="+mn-cs"/>
              </a:rPr>
              <a:t>recomputing</a:t>
            </a:r>
            <a:r>
              <a:rPr lang="en-US" sz="900" b="0" i="0" u="none" strike="noStrike" kern="1200" dirty="0">
                <a:solidFill>
                  <a:schemeClr val="tx1"/>
                </a:solidFill>
                <a:effectLst/>
                <a:latin typeface="Segoe UI Light" pitchFamily="34" charset="0"/>
                <a:ea typeface="+mn-ea"/>
                <a:cs typeface="+mn-cs"/>
              </a:rPr>
              <a:t> them on the fly each time they are needed.</a:t>
            </a:r>
          </a:p>
          <a:p>
            <a:pPr rtl="0" eaLnBrk="1" fontAlgn="t" latinLnBrk="0" hangingPunct="1"/>
            <a:r>
              <a:rPr lang="en-US" sz="900" b="0" i="0" u="none" strike="noStrike" kern="1200" dirty="0">
                <a:solidFill>
                  <a:schemeClr val="tx1"/>
                </a:solidFill>
                <a:effectLst/>
                <a:latin typeface="Segoe UI Light" pitchFamily="34" charset="0"/>
                <a:ea typeface="+mn-ea"/>
                <a:cs typeface="+mn-cs"/>
              </a:rPr>
              <a:t>DISK_ONLY – Stores the RDD partitions only on-disk.</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MEMORY_ONLY_2, MEMORY_AND_DISK_2, and</a:t>
            </a:r>
            <a:r>
              <a:rPr lang="en-US" sz="900" b="0" i="0" u="none" strike="noStrike" kern="1200" baseline="0" dirty="0">
                <a:solidFill>
                  <a:schemeClr val="tx1"/>
                </a:solidFill>
                <a:effectLst/>
                <a:latin typeface="Segoe UI Light" pitchFamily="34" charset="0"/>
                <a:ea typeface="+mn-ea"/>
                <a:cs typeface="+mn-cs"/>
              </a:rPr>
              <a:t> more</a:t>
            </a:r>
            <a:r>
              <a:rPr lang="en-US" sz="900" b="0" i="0" u="none" strike="noStrike" kern="1200" dirty="0">
                <a:solidFill>
                  <a:schemeClr val="tx1"/>
                </a:solidFill>
                <a:effectLst/>
                <a:latin typeface="Segoe UI Light" pitchFamily="34" charset="0"/>
                <a:ea typeface="+mn-ea"/>
                <a:cs typeface="+mn-cs"/>
              </a:rPr>
              <a:t> – Same as the levels above, but replicates each partition on two cluster nodes.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11121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gives an explanation of accumulators.</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Accumulators are variables that can only be added to through an associative operation.</a:t>
            </a:r>
          </a:p>
          <a:p>
            <a:pPr marL="171450" indent="-171450">
              <a:buFont typeface="Arial" panose="020B0604020202020204" pitchFamily="34" charset="0"/>
              <a:buChar char="•"/>
            </a:pPr>
            <a:r>
              <a:rPr lang="en-US" dirty="0"/>
              <a:t>They are used to implement counters and sums efficiently in parallel.</a:t>
            </a:r>
          </a:p>
          <a:p>
            <a:pPr marL="171450" indent="-171450">
              <a:buFont typeface="Arial" panose="020B0604020202020204" pitchFamily="34" charset="0"/>
              <a:buChar char="•"/>
            </a:pPr>
            <a:r>
              <a:rPr lang="en-US" dirty="0"/>
              <a:t>Spark natively supports accumulators of numeric value types and standard mutable collections; programmers can extend for new types.</a:t>
            </a:r>
          </a:p>
          <a:p>
            <a:pPr marL="171450" indent="-171450">
              <a:buFont typeface="Arial" panose="020B0604020202020204" pitchFamily="34" charset="0"/>
              <a:buChar char="•"/>
            </a:pPr>
            <a:r>
              <a:rPr lang="en-US" dirty="0"/>
              <a:t>Only the driver program can read the value of an accumulator; the tasks cannot.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26352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Hands</a:t>
            </a:r>
            <a:r>
              <a:rPr lang="en-US" b="1" u="sng" baseline="0" dirty="0"/>
              <a:t>-on Lab:</a:t>
            </a:r>
            <a:r>
              <a:rPr lang="en-US" b="0" u="none" baseline="0" dirty="0"/>
              <a:t> </a:t>
            </a:r>
            <a:r>
              <a:rPr lang="en-US" dirty="0"/>
              <a:t>Microsoft Azure</a:t>
            </a:r>
            <a:r>
              <a:rPr lang="en-US" sz="900" b="0" i="0" u="none" strike="noStrike" kern="1200" dirty="0">
                <a:solidFill>
                  <a:schemeClr val="tx1"/>
                </a:solidFill>
                <a:effectLst/>
                <a:latin typeface="Segoe UI Light" pitchFamily="34" charset="0"/>
                <a:ea typeface="+mn-ea"/>
                <a:cs typeface="+mn-cs"/>
              </a:rPr>
              <a:t> – </a:t>
            </a:r>
            <a:r>
              <a:rPr lang="en-US" dirty="0"/>
              <a:t>Analyze logs in HDInsight Spark using a custom library: Save</a:t>
            </a:r>
            <a:r>
              <a:rPr lang="en-US" baseline="0" dirty="0"/>
              <a:t> Data as a RDD</a:t>
            </a:r>
            <a:endParaRPr lang="en-US" dirty="0"/>
          </a:p>
          <a:p>
            <a:endParaRPr lang="en-US" b="1" u="sng" dirty="0"/>
          </a:p>
          <a:p>
            <a:r>
              <a:rPr lang="en-US" b="1" u="sng" dirty="0"/>
              <a:t>Source:</a:t>
            </a:r>
            <a:r>
              <a:rPr lang="en-US" b="0" u="none" dirty="0"/>
              <a:t> </a:t>
            </a:r>
            <a:r>
              <a:rPr lang="en-US" b="0" u="none" baseline="0" dirty="0"/>
              <a:t> </a:t>
            </a:r>
            <a:r>
              <a:rPr lang="en-US" dirty="0"/>
              <a:t>https://azure.microsoft.com/en-us/documentation/articles/hdinsight-apache-spark-custom-library-website-log-analysis/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207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079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2978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describes the Spark cluster architecture and how it works.</a:t>
            </a:r>
            <a:endParaRPr lang="en-US" b="1" u="sng" dirty="0"/>
          </a:p>
          <a:p>
            <a:endParaRPr lang="en-US" dirty="0"/>
          </a:p>
          <a:p>
            <a:r>
              <a:rPr lang="en-US" b="1" u="sng" dirty="0"/>
              <a:t>Talking</a:t>
            </a:r>
            <a:r>
              <a:rPr lang="en-US" b="1" u="sng" baseline="0" dirty="0"/>
              <a:t> points</a:t>
            </a:r>
            <a:r>
              <a:rPr lang="en-US" b="0" u="none" baseline="0" dirty="0"/>
              <a:t>:</a:t>
            </a:r>
          </a:p>
          <a:p>
            <a:r>
              <a:rPr lang="en-US" b="0" dirty="0"/>
              <a:t>Here is the </a:t>
            </a:r>
            <a:r>
              <a:rPr lang="en-US" b="0" u="none" baseline="0" dirty="0"/>
              <a:t>Spark cluster architecture </a:t>
            </a:r>
            <a:r>
              <a:rPr lang="en-US" b="0" dirty="0"/>
              <a:t>and how it works:</a:t>
            </a:r>
          </a:p>
          <a:p>
            <a:pPr marL="171450" indent="-171450">
              <a:buFont typeface="Arial" panose="020B0604020202020204" pitchFamily="34" charset="0"/>
              <a:buChar char="•"/>
            </a:pPr>
            <a:r>
              <a:rPr lang="en-US" dirty="0"/>
              <a:t>In the head node,</a:t>
            </a:r>
            <a:r>
              <a:rPr lang="en-US" baseline="0" dirty="0"/>
              <a:t> we have the Spark master that manages the number of applications, the apps are mapped to the Spark driver. Every app is managed by Spark master in various way. </a:t>
            </a:r>
            <a:r>
              <a:rPr lang="en-US" sz="900" b="0" i="0" kern="1200" dirty="0">
                <a:solidFill>
                  <a:schemeClr val="tx1"/>
                </a:solidFill>
                <a:effectLst/>
                <a:latin typeface="Segoe UI Light" pitchFamily="34" charset="0"/>
                <a:ea typeface="+mn-ea"/>
                <a:cs typeface="+mn-cs"/>
              </a:rPr>
              <a:t>Spark can be deployed on top of </a:t>
            </a:r>
            <a:r>
              <a:rPr lang="en-US" sz="900" b="0" i="0" kern="1200" dirty="0" err="1">
                <a:solidFill>
                  <a:schemeClr val="tx1"/>
                </a:solidFill>
                <a:effectLst/>
                <a:latin typeface="Segoe UI Light" pitchFamily="34" charset="0"/>
                <a:ea typeface="+mn-ea"/>
                <a:cs typeface="+mn-cs"/>
              </a:rPr>
              <a:t>Mesos</a:t>
            </a:r>
            <a:r>
              <a:rPr lang="en-US" sz="900" b="0" i="0" kern="1200" dirty="0">
                <a:solidFill>
                  <a:schemeClr val="tx1"/>
                </a:solidFill>
                <a:effectLst/>
                <a:latin typeface="Segoe UI Light" pitchFamily="34" charset="0"/>
                <a:ea typeface="+mn-ea"/>
                <a:cs typeface="+mn-cs"/>
              </a:rPr>
              <a:t>, Yarn, or the Spark cluster manager, which allocates worker node resources to an application. </a:t>
            </a:r>
            <a:r>
              <a:rPr lang="en-US" baseline="0" dirty="0"/>
              <a:t>The resources in the cluster are managed by Spark master in the HDInsight. That means the Spark master has knowledge of what resources like memory that are occupied or available on the worker node. </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778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Spark cluster driver architecture and how it works.</a:t>
            </a:r>
            <a:endParaRPr lang="en-US" b="1" u="sng" dirty="0"/>
          </a:p>
          <a:p>
            <a:endParaRPr lang="en-US" dirty="0"/>
          </a:p>
          <a:p>
            <a:r>
              <a:rPr lang="en-US" b="1" u="sng" dirty="0"/>
              <a:t>Talking</a:t>
            </a:r>
            <a:r>
              <a:rPr lang="en-US" b="1" u="sng" baseline="0" dirty="0"/>
              <a:t> points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Here is the Apache Spark architecture and how it works:</a:t>
            </a:r>
            <a:endParaRPr lang="en-US" b="1" u="sng" baseline="0" dirty="0"/>
          </a:p>
          <a:p>
            <a:pPr marL="171450" indent="-171450">
              <a:buFont typeface="Arial" panose="020B0604020202020204" pitchFamily="34" charset="0"/>
              <a:buChar char="•"/>
            </a:pPr>
            <a:r>
              <a:rPr lang="en-US" baseline="0" dirty="0"/>
              <a:t>Once the app is created in the Spark master, the resources are allocated to the apps by Spark master, creating an execution called the Spark driver. Spark driver basically creates the </a:t>
            </a:r>
            <a:r>
              <a:rPr lang="en-US" baseline="0" dirty="0" err="1"/>
              <a:t>SparkContext</a:t>
            </a:r>
            <a:r>
              <a:rPr lang="en-US" baseline="0" dirty="0"/>
              <a:t>. When it creates the </a:t>
            </a:r>
            <a:r>
              <a:rPr lang="en-US" baseline="0" dirty="0" err="1"/>
              <a:t>SparkContext</a:t>
            </a:r>
            <a:r>
              <a:rPr lang="en-US" baseline="0" dirty="0"/>
              <a:t>, it start creating the RDDs. The metadata of RDDs are stored on the Spark driver.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Spark driver connects to the Spark master and is responsible for converting an application to a directed graph (DAG) of individual tasks that get executed within an executor process on the worker nodes. Each application gets its own executor processes, which stay up for the duration of the whole application and run tasks in multiple threads.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3294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Spark Architecture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Now let’s see from the information flow perspective:</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a:t>
            </a:r>
            <a:r>
              <a:rPr lang="en-US" sz="900" b="0" i="0" kern="1200" baseline="0" dirty="0">
                <a:solidFill>
                  <a:schemeClr val="tx1"/>
                </a:solidFill>
                <a:effectLst/>
                <a:latin typeface="Segoe UI Light" pitchFamily="34" charset="0"/>
                <a:ea typeface="+mn-ea"/>
                <a:cs typeface="+mn-cs"/>
              </a:rPr>
              <a:t> customer opens up the browser as an entry point with the cluster name and Domain Name System (DNS). The user is then authenticated and comes to this gateway. From the gateway, we have the interaction through notebooks such as Zeppelin and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If you want to use the spark-submit script, you need to use Microsoft Remote Desktop Protocol (RDP) for the cluster pointing to the head node.  </a:t>
            </a:r>
          </a:p>
          <a:p>
            <a:pPr marL="228600" indent="-228600">
              <a:buFont typeface="+mj-lt"/>
              <a:buAutoNum type="arabicPeriod"/>
            </a:pPr>
            <a:r>
              <a:rPr lang="en-US" sz="900" b="0" i="0" kern="1200" baseline="0" dirty="0">
                <a:solidFill>
                  <a:schemeClr val="tx1"/>
                </a:solidFill>
                <a:effectLst/>
                <a:latin typeface="Segoe UI Light" pitchFamily="34" charset="0"/>
                <a:ea typeface="+mn-ea"/>
                <a:cs typeface="+mn-cs"/>
              </a:rPr>
              <a:t>When the customer starts the notebook session, Zeppelin will create the </a:t>
            </a:r>
            <a:r>
              <a:rPr lang="en-US" sz="900" b="0" i="0" kern="1200" baseline="0" dirty="0" err="1">
                <a:solidFill>
                  <a:schemeClr val="tx1"/>
                </a:solidFill>
                <a:effectLst/>
                <a:latin typeface="Segoe UI Light" pitchFamily="34" charset="0"/>
                <a:ea typeface="+mn-ea"/>
                <a:cs typeface="+mn-cs"/>
              </a:rPr>
              <a:t>SparkContext</a:t>
            </a:r>
            <a:r>
              <a:rPr lang="en-US" sz="900" b="0" i="0" kern="1200" baseline="0" dirty="0">
                <a:solidFill>
                  <a:schemeClr val="tx1"/>
                </a:solidFill>
                <a:effectLst/>
                <a:latin typeface="Segoe UI Light" pitchFamily="34" charset="0"/>
                <a:ea typeface="+mn-ea"/>
                <a:cs typeface="+mn-cs"/>
              </a:rPr>
              <a:t> automatically, register the application in the Spark master, and then create the Spark driver.  </a:t>
            </a:r>
          </a:p>
          <a:p>
            <a:pPr marL="228600" indent="-228600">
              <a:buFont typeface="+mj-lt"/>
              <a:buAutoNum type="arabicPeriod"/>
            </a:pPr>
            <a:r>
              <a:rPr lang="en-US" sz="900" b="0" i="0" kern="1200" baseline="0" dirty="0">
                <a:solidFill>
                  <a:schemeClr val="tx1"/>
                </a:solidFill>
                <a:effectLst/>
                <a:latin typeface="Segoe UI Light" pitchFamily="34" charset="0"/>
                <a:ea typeface="+mn-ea"/>
                <a:cs typeface="+mn-cs"/>
              </a:rPr>
              <a:t>In the case of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it is just a blank canvas, so you need to manually create the </a:t>
            </a:r>
            <a:r>
              <a:rPr lang="en-US" sz="900" b="0" i="0" kern="1200" baseline="0" dirty="0" err="1">
                <a:solidFill>
                  <a:schemeClr val="tx1"/>
                </a:solidFill>
                <a:effectLst/>
                <a:latin typeface="Segoe UI Light" pitchFamily="34" charset="0"/>
                <a:ea typeface="+mn-ea"/>
                <a:cs typeface="+mn-cs"/>
              </a:rPr>
              <a:t>SparkContext</a:t>
            </a:r>
            <a:r>
              <a:rPr lang="en-US" sz="900" b="0" i="0" kern="1200" baseline="0" dirty="0">
                <a:solidFill>
                  <a:schemeClr val="tx1"/>
                </a:solidFill>
                <a:effectLst/>
                <a:latin typeface="Segoe UI Light" pitchFamily="34" charset="0"/>
                <a:ea typeface="+mn-ea"/>
                <a:cs typeface="+mn-cs"/>
              </a:rPr>
              <a:t> and the Spark master URL that you want to use. From there you create the Spark master.</a:t>
            </a:r>
          </a:p>
          <a:p>
            <a:pPr marL="228600" indent="-228600">
              <a:buFont typeface="+mj-lt"/>
              <a:buAutoNum type="arabicPeriod"/>
            </a:pPr>
            <a:r>
              <a:rPr lang="en-US" sz="900" b="0" i="0" kern="1200" baseline="0" dirty="0">
                <a:solidFill>
                  <a:schemeClr val="tx1"/>
                </a:solidFill>
                <a:effectLst/>
                <a:latin typeface="Segoe UI Light" pitchFamily="34" charset="0"/>
                <a:ea typeface="+mn-ea"/>
                <a:cs typeface="+mn-cs"/>
              </a:rPr>
              <a:t>Once the notebook is set up, you can use Scala, Python, or SQL code to interact with your Spark components.</a:t>
            </a:r>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705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124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e</a:t>
            </a:r>
            <a:r>
              <a:rPr lang="en-US" b="0" u="none" dirty="0"/>
              <a:t>xplains</a:t>
            </a:r>
            <a:r>
              <a:rPr lang="en-US" b="0" u="none" baseline="0" dirty="0"/>
              <a:t> the </a:t>
            </a:r>
            <a:r>
              <a:rPr lang="en-US" dirty="0"/>
              <a:t>two types of operations that RDDs support: transformation and actions.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Transformations create a new data set from an existing data set.</a:t>
            </a:r>
          </a:p>
          <a:p>
            <a:pPr marL="171450" indent="-171450">
              <a:buFont typeface="Arial" panose="020B0604020202020204" pitchFamily="34" charset="0"/>
              <a:buChar char="•"/>
            </a:pPr>
            <a:r>
              <a:rPr lang="en-US" dirty="0"/>
              <a:t>Transformations do not compute their results right away. They are only computed when an action requires a result to be returned to the driver program. Does not apply to persistent RDDs.</a:t>
            </a:r>
          </a:p>
          <a:p>
            <a:pPr marL="171450" indent="-171450">
              <a:buFont typeface="Arial" panose="020B0604020202020204" pitchFamily="34" charset="0"/>
              <a:buChar char="•"/>
            </a:pPr>
            <a:r>
              <a:rPr lang="en-US" baseline="0" dirty="0"/>
              <a:t>Examples include: m</a:t>
            </a:r>
            <a:r>
              <a:rPr lang="en-US" dirty="0"/>
              <a:t>ap, filter, sample, union, and more.  </a:t>
            </a:r>
          </a:p>
          <a:p>
            <a:pPr marL="171450" indent="-171450">
              <a:buFont typeface="Arial" panose="020B0604020202020204" pitchFamily="34" charset="0"/>
              <a:buChar char="•"/>
            </a:pPr>
            <a:r>
              <a:rPr lang="en-US" dirty="0"/>
              <a:t>Actions return a value to the driver program after running a computation on the data set.</a:t>
            </a:r>
          </a:p>
          <a:p>
            <a:pPr marL="171450" indent="-171450">
              <a:buFont typeface="Arial" panose="020B0604020202020204" pitchFamily="34" charset="0"/>
              <a:buChar char="•"/>
            </a:pPr>
            <a:r>
              <a:rPr lang="en-US" dirty="0"/>
              <a:t>Examples include: reduce, collect, count, first, </a:t>
            </a:r>
            <a:r>
              <a:rPr lang="en-US" dirty="0" err="1"/>
              <a:t>foreach</a:t>
            </a:r>
            <a:r>
              <a:rPr lang="en-US" dirty="0"/>
              <a:t>, and more.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256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e</a:t>
            </a:r>
            <a:r>
              <a:rPr lang="en-US" b="0" u="none" dirty="0"/>
              <a:t>xplains</a:t>
            </a:r>
            <a:r>
              <a:rPr lang="en-US" b="0" u="none" baseline="0" dirty="0"/>
              <a:t> the </a:t>
            </a:r>
            <a:r>
              <a:rPr lang="en-US" dirty="0"/>
              <a:t>two types of operations that RDDs support: transformation and actions.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Transformations create a new data set from an existing data set.</a:t>
            </a:r>
          </a:p>
          <a:p>
            <a:pPr marL="171450" indent="-171450">
              <a:buFont typeface="Arial" panose="020B0604020202020204" pitchFamily="34" charset="0"/>
              <a:buChar char="•"/>
            </a:pPr>
            <a:r>
              <a:rPr lang="en-US" dirty="0"/>
              <a:t>Transformations do not compute their results right away. They are only computed when an action requires a result to be returned to the driver program. Does not apply to persistent RDDs.</a:t>
            </a:r>
          </a:p>
          <a:p>
            <a:pPr marL="171450" indent="-171450">
              <a:buFont typeface="Arial" panose="020B0604020202020204" pitchFamily="34" charset="0"/>
              <a:buChar char="•"/>
            </a:pPr>
            <a:r>
              <a:rPr lang="en-US" baseline="0" dirty="0"/>
              <a:t>Examples include: m</a:t>
            </a:r>
            <a:r>
              <a:rPr lang="en-US" dirty="0"/>
              <a:t>ap, filter, sample, union, and more.  </a:t>
            </a:r>
          </a:p>
          <a:p>
            <a:pPr marL="171450" indent="-171450">
              <a:buFont typeface="Arial" panose="020B0604020202020204" pitchFamily="34" charset="0"/>
              <a:buChar char="•"/>
            </a:pPr>
            <a:r>
              <a:rPr lang="en-US" dirty="0"/>
              <a:t>Actions return a value to the driver program after running a computation on the data set.</a:t>
            </a:r>
          </a:p>
          <a:p>
            <a:pPr marL="171450" indent="-171450">
              <a:buFont typeface="Arial" panose="020B0604020202020204" pitchFamily="34" charset="0"/>
              <a:buChar char="•"/>
            </a:pPr>
            <a:r>
              <a:rPr lang="en-US" dirty="0"/>
              <a:t>Examples include: reduce, collect, count, first, </a:t>
            </a:r>
            <a:r>
              <a:rPr lang="en-US" dirty="0" err="1"/>
              <a:t>foreach</a:t>
            </a:r>
            <a:r>
              <a:rPr lang="en-US" dirty="0"/>
              <a:t>, and more.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8:52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671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5.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DC03CA19-7C63-4A53-859C-84A452E8EE9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395777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DC03CA19-7C63-4A53-859C-84A452E8EE9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6958153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326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DC03CA19-7C63-4A53-859C-84A452E8EE9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2662549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31482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177900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2368453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37804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95999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4982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6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59170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DC03CA19-7C63-4A53-859C-84A452E8EE9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3414224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819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3930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7113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27653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00394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2415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6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673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5927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8643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03CA19-7C63-4A53-859C-84A452E8EE93}" type="datetimeFigureOut">
              <a:rPr lang="en-US" smtClean="0"/>
              <a:t>1/20/2017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4291044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268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73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4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31978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1376428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060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65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7512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1002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588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95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DC03CA19-7C63-4A53-859C-84A452E8EE93}" type="datetimeFigureOut">
              <a:rPr lang="en-US" smtClean="0"/>
              <a:t>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1586760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8787271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187342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71756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50667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71714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258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524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8630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9936460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149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DC03CA19-7C63-4A53-859C-84A452E8EE93}" type="datetimeFigureOut">
              <a:rPr lang="en-US" smtClean="0"/>
              <a:t>1/20/2017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18034711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633233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8178941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0326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45153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602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9517078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121722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842956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34646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286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DC03CA19-7C63-4A53-859C-84A452E8EE93}" type="datetimeFigureOut">
              <a:rPr lang="en-US" smtClean="0"/>
              <a:t>1/20/2017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17318621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5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03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2879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1/20/2017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6351509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53319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58619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704658"/>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3885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673744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083770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3CA19-7C63-4A53-859C-84A452E8EE93}" type="datetimeFigureOut">
              <a:rPr lang="en-US" smtClean="0"/>
              <a:t>1/20/2017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40660526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422295739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805316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143379233"/>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64366522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5285669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58148974"/>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889536484"/>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24387423"/>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486059838"/>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03CA19-7C63-4A53-859C-84A452E8EE93}" type="datetimeFigureOut">
              <a:rPr lang="en-US" smtClean="0"/>
              <a:t>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28350956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65629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107038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7063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55216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0439304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591984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911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2627699838"/>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6891989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841294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03CA19-7C63-4A53-859C-84A452E8EE93}" type="datetimeFigureOut">
              <a:rPr lang="en-US" smtClean="0"/>
              <a:t>1/20/2017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16543574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059867459"/>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7244770"/>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146416462"/>
      </p:ext>
    </p:extLst>
  </p:cSld>
  <p:clrMapOvr>
    <a:masterClrMapping/>
  </p:clrMapOvr>
  <p:transition spd="med">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2792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275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35897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68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42686063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602130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r>
              <a:rPr dirty="0">
                <a:solidFill>
                  <a:srgbClr val="505050"/>
                </a:solidFill>
              </a:rPr>
              <a:t>Microsoft Confidential</a:t>
            </a: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gn="l" defTabSz="914367" rtl="0" eaLnBrk="1" latinLnBrk="0" hangingPunct="1">
              <a:lnSpc>
                <a:spcPct val="90000"/>
              </a:lnSpc>
              <a:spcBef>
                <a:spcPct val="0"/>
              </a:spcBef>
              <a:spcAft>
                <a:spcPts val="2353"/>
              </a:spcAft>
              <a:buFontTx/>
              <a:buNone/>
              <a:defRPr lang="en-US" sz="5686"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157473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oleObject" Target="../embeddings/oleObject1.bin"/><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tags" Target="../tags/tag1.xml"/><Relationship Id="rId2" Type="http://schemas.openxmlformats.org/officeDocument/2006/relationships/slideLayout" Target="../slideLayouts/slideLayout73.xml"/><Relationship Id="rId16" Type="http://schemas.openxmlformats.org/officeDocument/2006/relationships/vmlDrawing" Target="../drawings/vmlDrawing1.vml"/><Relationship Id="rId20" Type="http://schemas.openxmlformats.org/officeDocument/2006/relationships/image" Target="../media/image9.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19" Type="http://schemas.openxmlformats.org/officeDocument/2006/relationships/image" Target="../media/image8.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ags" Target="../tags/tag2.xml"/><Relationship Id="rId3" Type="http://schemas.openxmlformats.org/officeDocument/2006/relationships/slideLayout" Target="../slideLayouts/slideLayout88.xml"/><Relationship Id="rId21" Type="http://schemas.openxmlformats.org/officeDocument/2006/relationships/image" Target="../media/image9.png"/><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vmlDrawing" Target="../drawings/vmlDrawing2.vml"/><Relationship Id="rId2" Type="http://schemas.openxmlformats.org/officeDocument/2006/relationships/slideLayout" Target="../slideLayouts/slideLayout87.xml"/><Relationship Id="rId16" Type="http://schemas.openxmlformats.org/officeDocument/2006/relationships/theme" Target="../theme/theme5.xml"/><Relationship Id="rId20" Type="http://schemas.openxmlformats.org/officeDocument/2006/relationships/image" Target="../media/image8.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oleObject" Target="../embeddings/oleObject2.bin"/><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3CA19-7C63-4A53-859C-84A452E8EE93}" type="datetimeFigureOut">
              <a:rPr lang="en-US" smtClean="0"/>
              <a:t>1/20/2017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8801CE-6E39-4463-BFAF-897DDB44C313}" type="slidenum">
              <a:rPr lang="en-US" smtClean="0"/>
              <a:t>‹#›</a:t>
            </a:fld>
            <a:endParaRPr lang="en-US"/>
          </a:p>
        </p:txBody>
      </p:sp>
    </p:spTree>
    <p:extLst>
      <p:ext uri="{BB962C8B-B14F-4D97-AF65-F5344CB8AC3E}">
        <p14:creationId xmlns:p14="http://schemas.microsoft.com/office/powerpoint/2010/main" val="2443870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6703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71117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67849710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8"/>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1" name="think-cell Slide" r:id="rId19" imgW="377" imgH="377" progId="TCLayout.ActiveDocument.1">
                  <p:embed/>
                </p:oleObj>
              </mc:Choice>
              <mc:Fallback>
                <p:oleObj name="think-cell Slide" r:id="rId19" imgW="377" imgH="377" progId="TCLayout.ActiveDocument.1">
                  <p:embed/>
                  <p:pic>
                    <p:nvPicPr>
                      <p:cNvPr id="4" name="Object 3" hidden="1"/>
                      <p:cNvPicPr/>
                      <p:nvPr/>
                    </p:nvPicPr>
                    <p:blipFill>
                      <a:blip r:embed="rId20"/>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394698099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0.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0.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Fundamentals</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1570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RDDs</a:t>
            </a:r>
          </a:p>
        </p:txBody>
      </p:sp>
      <p:sp>
        <p:nvSpPr>
          <p:cNvPr id="4" name="Rectangle 3"/>
          <p:cNvSpPr/>
          <p:nvPr/>
        </p:nvSpPr>
        <p:spPr>
          <a:xfrm>
            <a:off x="782815" y="1446362"/>
            <a:ext cx="10205393" cy="754315"/>
          </a:xfrm>
          <a:prstGeom prst="rect">
            <a:avLst/>
          </a:prstGeom>
        </p:spPr>
        <p:txBody>
          <a:bodyPr wrap="square">
            <a:spAutoFit/>
          </a:bodyPr>
          <a:lstStyle/>
          <a:p>
            <a:pPr defTabSz="896386"/>
            <a:r>
              <a:rPr lang="en-US" sz="2157" kern="0" dirty="0" err="1">
                <a:solidFill>
                  <a:srgbClr val="00B050"/>
                </a:solidFill>
                <a:latin typeface="Consolas" panose="020B0609020204030204" pitchFamily="49" charset="0"/>
              </a:rPr>
              <a:t>val</a:t>
            </a:r>
            <a:r>
              <a:rPr lang="en-US" sz="2157" kern="0" dirty="0">
                <a:solidFill>
                  <a:schemeClr val="accent6"/>
                </a:solidFill>
                <a:latin typeface="Consolas" panose="020B0609020204030204" pitchFamily="49" charset="0"/>
              </a:rPr>
              <a:t> </a:t>
            </a:r>
            <a:r>
              <a:rPr lang="en-US" sz="2157" kern="0" dirty="0">
                <a:solidFill>
                  <a:schemeClr val="accent2"/>
                </a:solidFill>
                <a:latin typeface="Consolas" panose="020B0609020204030204" pitchFamily="49" charset="0"/>
              </a:rPr>
              <a:t>fruits</a:t>
            </a:r>
            <a:r>
              <a:rPr lang="en-US" sz="2157" kern="0" dirty="0">
                <a:solidFill>
                  <a:schemeClr val="accent6"/>
                </a:solidFill>
                <a:latin typeface="Consolas" panose="020B0609020204030204" pitchFamily="49" charset="0"/>
              </a:rPr>
              <a:t> = </a:t>
            </a:r>
            <a:r>
              <a:rPr lang="en-US" sz="2157" kern="0" dirty="0" err="1">
                <a:solidFill>
                  <a:schemeClr val="accent6"/>
                </a:solidFill>
                <a:latin typeface="Consolas" panose="020B0609020204030204" pitchFamily="49" charset="0"/>
              </a:rPr>
              <a:t>spark.sparkContext.textFile</a:t>
            </a:r>
            <a:r>
              <a:rPr lang="en-US" sz="2157" kern="0" dirty="0">
                <a:solidFill>
                  <a:schemeClr val="accent6"/>
                </a:solidFill>
                <a:latin typeface="Consolas" panose="020B0609020204030204" pitchFamily="49" charset="0"/>
              </a:rPr>
              <a:t>(</a:t>
            </a:r>
            <a:r>
              <a:rPr lang="en-US" sz="2157" kern="0" dirty="0">
                <a:solidFill>
                  <a:srgbClr val="002060"/>
                </a:solidFill>
                <a:latin typeface="Consolas" panose="020B0609020204030204" pitchFamily="49" charset="0"/>
              </a:rPr>
              <a:t>"</a:t>
            </a:r>
            <a:r>
              <a:rPr lang="en-US" sz="2157" kern="0" dirty="0" err="1">
                <a:solidFill>
                  <a:srgbClr val="002060"/>
                </a:solidFill>
                <a:latin typeface="Consolas" panose="020B0609020204030204" pitchFamily="49" charset="0"/>
              </a:rPr>
              <a:t>wasb</a:t>
            </a:r>
            <a:r>
              <a:rPr lang="en-US" sz="2157" kern="0" dirty="0">
                <a:solidFill>
                  <a:srgbClr val="002060"/>
                </a:solidFill>
                <a:latin typeface="Consolas" panose="020B0609020204030204" pitchFamily="49" charset="0"/>
              </a:rPr>
              <a:t>:///example/data/fruits.txt"</a:t>
            </a:r>
            <a:r>
              <a:rPr lang="en-US" sz="2157" kern="0" dirty="0">
                <a:solidFill>
                  <a:schemeClr val="accent6"/>
                </a:solidFill>
                <a:latin typeface="Consolas" panose="020B0609020204030204" pitchFamily="49" charset="0"/>
              </a:rPr>
              <a:t>)</a:t>
            </a:r>
          </a:p>
        </p:txBody>
      </p:sp>
      <p:sp>
        <p:nvSpPr>
          <p:cNvPr id="64" name="Flowchart: Process 63"/>
          <p:cNvSpPr/>
          <p:nvPr/>
        </p:nvSpPr>
        <p:spPr bwMode="auto">
          <a:xfrm>
            <a:off x="1575047" y="2432404"/>
            <a:ext cx="2892371" cy="2381128"/>
          </a:xfrm>
          <a:prstGeom prst="flowChartProcess">
            <a:avLst/>
          </a:prstGeom>
          <a:solidFill>
            <a:schemeClr val="bg1">
              <a:lumMod val="85000"/>
            </a:schemeClr>
          </a:solidFill>
          <a:ln>
            <a:solidFill>
              <a:schemeClr val="tx1">
                <a:lumMod val="75000"/>
                <a:lumOff val="2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65" name="Flowchart: Process 64"/>
          <p:cNvSpPr/>
          <p:nvPr/>
        </p:nvSpPr>
        <p:spPr bwMode="auto">
          <a:xfrm>
            <a:off x="4467418" y="2432403"/>
            <a:ext cx="2892371" cy="2381128"/>
          </a:xfrm>
          <a:prstGeom prst="flowChartProcess">
            <a:avLst/>
          </a:prstGeom>
          <a:solidFill>
            <a:schemeClr val="bg1">
              <a:lumMod val="85000"/>
            </a:schemeClr>
          </a:solidFill>
          <a:ln>
            <a:solidFill>
              <a:schemeClr val="tx1">
                <a:lumMod val="75000"/>
                <a:lumOff val="2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66" name="Flowchart: Process 65"/>
          <p:cNvSpPr/>
          <p:nvPr/>
        </p:nvSpPr>
        <p:spPr bwMode="auto">
          <a:xfrm>
            <a:off x="7359789" y="2432402"/>
            <a:ext cx="2892371" cy="2381128"/>
          </a:xfrm>
          <a:prstGeom prst="flowChartProcess">
            <a:avLst/>
          </a:prstGeom>
          <a:solidFill>
            <a:schemeClr val="bg1">
              <a:lumMod val="85000"/>
            </a:schemeClr>
          </a:solidFill>
          <a:ln>
            <a:solidFill>
              <a:schemeClr val="tx1">
                <a:lumMod val="75000"/>
                <a:lumOff val="2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67" name="TextBox 66"/>
          <p:cNvSpPr txBox="1"/>
          <p:nvPr/>
        </p:nvSpPr>
        <p:spPr>
          <a:xfrm>
            <a:off x="2030263" y="2719539"/>
            <a:ext cx="2023959" cy="1743826"/>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apple</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kiwi</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strawberry</a:t>
            </a:r>
          </a:p>
          <a:p>
            <a:pPr defTabSz="896386">
              <a:lnSpc>
                <a:spcPct val="90000"/>
              </a:lnSpc>
              <a:spcAft>
                <a:spcPts val="588"/>
              </a:spcAft>
            </a:pPr>
            <a:r>
              <a:rPr lang="en-US" sz="1765" kern="0" dirty="0">
                <a:gradFill>
                  <a:gsLst>
                    <a:gs pos="2917">
                      <a:schemeClr val="tx1"/>
                    </a:gs>
                    <a:gs pos="30000">
                      <a:schemeClr val="tx1"/>
                    </a:gs>
                  </a:gsLst>
                  <a:lin ang="5400000" scaled="0"/>
                </a:gradFill>
                <a:latin typeface="+mj-lt"/>
              </a:rPr>
              <a:t> </a:t>
            </a:r>
          </a:p>
        </p:txBody>
      </p:sp>
      <p:sp>
        <p:nvSpPr>
          <p:cNvPr id="68" name="TextBox 67"/>
          <p:cNvSpPr txBox="1"/>
          <p:nvPr/>
        </p:nvSpPr>
        <p:spPr>
          <a:xfrm>
            <a:off x="4602816" y="2751052"/>
            <a:ext cx="2023959" cy="1743826"/>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banana</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orange</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pear</a:t>
            </a:r>
          </a:p>
          <a:p>
            <a:pPr defTabSz="896386">
              <a:lnSpc>
                <a:spcPct val="90000"/>
              </a:lnSpc>
              <a:spcAft>
                <a:spcPts val="588"/>
              </a:spcAft>
            </a:pPr>
            <a:r>
              <a:rPr lang="en-US" sz="1765" kern="0" dirty="0">
                <a:gradFill>
                  <a:gsLst>
                    <a:gs pos="2917">
                      <a:schemeClr val="tx1"/>
                    </a:gs>
                    <a:gs pos="30000">
                      <a:schemeClr val="tx1"/>
                    </a:gs>
                  </a:gsLst>
                  <a:lin ang="5400000" scaled="0"/>
                </a:gradFill>
                <a:latin typeface="+mj-lt"/>
              </a:rPr>
              <a:t> </a:t>
            </a:r>
          </a:p>
        </p:txBody>
      </p:sp>
      <p:sp>
        <p:nvSpPr>
          <p:cNvPr id="69" name="TextBox 68"/>
          <p:cNvSpPr txBox="1"/>
          <p:nvPr/>
        </p:nvSpPr>
        <p:spPr>
          <a:xfrm>
            <a:off x="7887372" y="2733541"/>
            <a:ext cx="2023959" cy="1743826"/>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canary melon</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blueberry</a:t>
            </a:r>
          </a:p>
          <a:p>
            <a:pPr defTabSz="896386">
              <a:lnSpc>
                <a:spcPct val="90000"/>
              </a:lnSpc>
              <a:spcAft>
                <a:spcPts val="588"/>
              </a:spcAft>
            </a:pPr>
            <a:endParaRPr lang="en-US" sz="1765" kern="0" dirty="0">
              <a:gradFill>
                <a:gsLst>
                  <a:gs pos="2917">
                    <a:schemeClr val="tx1"/>
                  </a:gs>
                  <a:gs pos="30000">
                    <a:schemeClr val="tx1"/>
                  </a:gs>
                </a:gsLst>
                <a:lin ang="5400000" scaled="0"/>
              </a:gradFill>
              <a:latin typeface="+mj-lt"/>
            </a:endParaRPr>
          </a:p>
        </p:txBody>
      </p:sp>
      <p:sp>
        <p:nvSpPr>
          <p:cNvPr id="76" name="TextBox 75"/>
          <p:cNvSpPr txBox="1"/>
          <p:nvPr/>
        </p:nvSpPr>
        <p:spPr>
          <a:xfrm>
            <a:off x="959456" y="5112910"/>
            <a:ext cx="9664580" cy="1106524"/>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Methods to create a RDD:</a:t>
            </a:r>
          </a:p>
          <a:p>
            <a:pPr marL="793328" lvl="1"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Parallelize a collection (list)</a:t>
            </a:r>
          </a:p>
          <a:p>
            <a:pPr marL="793328" lvl="1"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Read data from an external source (blob, data lake store)</a:t>
            </a:r>
          </a:p>
        </p:txBody>
      </p:sp>
    </p:spTree>
    <p:extLst>
      <p:ext uri="{BB962C8B-B14F-4D97-AF65-F5344CB8AC3E}">
        <p14:creationId xmlns:p14="http://schemas.microsoft.com/office/powerpoint/2010/main" val="16190809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Parallelize a local collection</a:t>
            </a:r>
          </a:p>
        </p:txBody>
      </p:sp>
      <p:pic>
        <p:nvPicPr>
          <p:cNvPr id="4098" name="Picture 2" descr="https://www.scala-lang.org/resources/img/smooth-spir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45" y="1793336"/>
            <a:ext cx="359212" cy="529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python.org/static/opengraph-icon-200x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5" y="3128098"/>
            <a:ext cx="701889" cy="7018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r-project.org/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00" y="4593588"/>
            <a:ext cx="770806" cy="597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68674" y="166260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tx1">
                    <a:lumMod val="85000"/>
                    <a:lumOff val="15000"/>
                  </a:schemeClr>
                </a:solidFill>
                <a:latin typeface="Consolas" panose="020B0609020204030204" pitchFamily="49" charset="0"/>
              </a:rPr>
              <a:t>val</a:t>
            </a:r>
            <a:r>
              <a:rPr lang="en-US" sz="1961" kern="0" dirty="0">
                <a:solidFill>
                  <a:schemeClr val="tx1">
                    <a:lumMod val="85000"/>
                    <a:lumOff val="15000"/>
                  </a:schemeClr>
                </a:solidFill>
                <a:latin typeface="Consolas" panose="020B0609020204030204" pitchFamily="49" charset="0"/>
              </a:rPr>
              <a:t> </a:t>
            </a:r>
            <a:r>
              <a:rPr lang="en-US" sz="1961" kern="0" dirty="0" err="1">
                <a:solidFill>
                  <a:schemeClr val="accent1"/>
                </a:solidFill>
                <a:latin typeface="Consolas" panose="020B0609020204030204" pitchFamily="49" charset="0"/>
              </a:rPr>
              <a:t>animalsRDD</a:t>
            </a:r>
            <a:r>
              <a:rPr lang="en-US" sz="1961" kern="0" dirty="0">
                <a:solidFill>
                  <a:schemeClr val="tx1">
                    <a:lumMod val="85000"/>
                    <a:lumOff val="15000"/>
                  </a:schemeClr>
                </a:solidFill>
                <a:latin typeface="Consolas" panose="020B0609020204030204" pitchFamily="49" charset="0"/>
              </a:rPr>
              <a:t> = </a:t>
            </a:r>
            <a:r>
              <a:rPr lang="en-US" sz="1961" kern="0" dirty="0" err="1">
                <a:solidFill>
                  <a:schemeClr val="tx1">
                    <a:lumMod val="85000"/>
                    <a:lumOff val="15000"/>
                  </a:schemeClr>
                </a:solidFill>
                <a:latin typeface="Consolas" panose="020B0609020204030204" pitchFamily="49" charset="0"/>
              </a:rPr>
              <a:t>sc.parallelize</a:t>
            </a:r>
            <a:r>
              <a:rPr lang="en-US" sz="1961" kern="0" dirty="0">
                <a:solidFill>
                  <a:schemeClr val="tx1">
                    <a:lumMod val="85000"/>
                    <a:lumOff val="15000"/>
                  </a:schemeClr>
                </a:solidFill>
                <a:latin typeface="Consolas" panose="020B0609020204030204" pitchFamily="49" charset="0"/>
              </a:rPr>
              <a:t>(List(</a:t>
            </a:r>
            <a:r>
              <a:rPr lang="en-US" sz="1961" kern="0" dirty="0">
                <a:solidFill>
                  <a:schemeClr val="accent4">
                    <a:lumMod val="60000"/>
                    <a:lumOff val="40000"/>
                  </a:schemeClr>
                </a:solidFill>
                <a:latin typeface="Consolas" panose="020B0609020204030204" pitchFamily="49" charset="0"/>
              </a:rPr>
              <a:t>"panda", "jaguar", "sloth"</a:t>
            </a:r>
            <a:r>
              <a:rPr lang="en-US" sz="1961" kern="0" dirty="0">
                <a:solidFill>
                  <a:schemeClr val="tx1">
                    <a:lumMod val="85000"/>
                    <a:lumOff val="15000"/>
                  </a:schemeClr>
                </a:solidFill>
                <a:latin typeface="Consolas" panose="020B0609020204030204" pitchFamily="49" charset="0"/>
              </a:rPr>
              <a:t>))</a:t>
            </a:r>
            <a:endParaRPr lang="en-US" sz="1961" kern="0" dirty="0">
              <a:solidFill>
                <a:schemeClr val="tx1">
                  <a:lumMod val="85000"/>
                  <a:lumOff val="15000"/>
                </a:schemeClr>
              </a:solidFill>
            </a:endParaRPr>
          </a:p>
        </p:txBody>
      </p:sp>
      <p:sp>
        <p:nvSpPr>
          <p:cNvPr id="7" name="TextBox 6"/>
          <p:cNvSpPr txBox="1"/>
          <p:nvPr/>
        </p:nvSpPr>
        <p:spPr>
          <a:xfrm>
            <a:off x="1468674" y="312809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accent1"/>
                </a:solidFill>
                <a:latin typeface="Consolas" panose="020B0609020204030204" pitchFamily="49" charset="0"/>
              </a:rPr>
              <a:t>animalsRDD</a:t>
            </a:r>
            <a:r>
              <a:rPr lang="en-US" sz="1961" kern="0" dirty="0">
                <a:solidFill>
                  <a:schemeClr val="tx1">
                    <a:lumMod val="85000"/>
                    <a:lumOff val="15000"/>
                  </a:schemeClr>
                </a:solidFill>
                <a:latin typeface="Consolas" panose="020B0609020204030204" pitchFamily="49" charset="0"/>
              </a:rPr>
              <a:t> = </a:t>
            </a:r>
            <a:r>
              <a:rPr lang="en-US" sz="1961" kern="0" dirty="0" err="1">
                <a:solidFill>
                  <a:schemeClr val="tx1">
                    <a:lumMod val="85000"/>
                    <a:lumOff val="15000"/>
                  </a:schemeClr>
                </a:solidFill>
                <a:latin typeface="Consolas" panose="020B0609020204030204" pitchFamily="49" charset="0"/>
              </a:rPr>
              <a:t>sc.parallelize</a:t>
            </a:r>
            <a:r>
              <a:rPr lang="en-US" sz="1961" kern="0" dirty="0">
                <a:solidFill>
                  <a:schemeClr val="tx1">
                    <a:lumMod val="85000"/>
                    <a:lumOff val="15000"/>
                  </a:schemeClr>
                </a:solidFill>
                <a:latin typeface="Consolas" panose="020B0609020204030204" pitchFamily="49" charset="0"/>
              </a:rPr>
              <a:t>([</a:t>
            </a:r>
            <a:r>
              <a:rPr lang="en-US" sz="1961" kern="0" dirty="0">
                <a:solidFill>
                  <a:schemeClr val="accent4">
                    <a:lumMod val="60000"/>
                    <a:lumOff val="40000"/>
                  </a:schemeClr>
                </a:solidFill>
                <a:latin typeface="Consolas" panose="020B0609020204030204" pitchFamily="49" charset="0"/>
              </a:rPr>
              <a:t>"panda", "jaguar", "sloth"</a:t>
            </a:r>
            <a:r>
              <a:rPr lang="en-US" sz="1961" kern="0" dirty="0">
                <a:solidFill>
                  <a:schemeClr val="tx1">
                    <a:lumMod val="85000"/>
                    <a:lumOff val="15000"/>
                  </a:schemeClr>
                </a:solidFill>
                <a:latin typeface="Consolas" panose="020B0609020204030204" pitchFamily="49" charset="0"/>
              </a:rPr>
              <a:t>])</a:t>
            </a:r>
            <a:endParaRPr lang="en-US" sz="1961" kern="0" dirty="0">
              <a:solidFill>
                <a:schemeClr val="tx1">
                  <a:lumMod val="85000"/>
                  <a:lumOff val="15000"/>
                </a:schemeClr>
              </a:solidFill>
            </a:endParaRPr>
          </a:p>
        </p:txBody>
      </p:sp>
      <p:sp>
        <p:nvSpPr>
          <p:cNvPr id="8" name="TextBox 7"/>
          <p:cNvSpPr txBox="1"/>
          <p:nvPr/>
        </p:nvSpPr>
        <p:spPr>
          <a:xfrm>
            <a:off x="1468674" y="459358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accent1"/>
                </a:solidFill>
                <a:latin typeface="Consolas" panose="020B0609020204030204" pitchFamily="49" charset="0"/>
              </a:rPr>
              <a:t>animalsRDD</a:t>
            </a:r>
            <a:r>
              <a:rPr lang="en-US" sz="1961" kern="0" dirty="0">
                <a:solidFill>
                  <a:schemeClr val="tx1">
                    <a:lumMod val="85000"/>
                    <a:lumOff val="15000"/>
                  </a:schemeClr>
                </a:solidFill>
                <a:latin typeface="Consolas" panose="020B0609020204030204" pitchFamily="49" charset="0"/>
              </a:rPr>
              <a:t> &lt;- </a:t>
            </a:r>
            <a:r>
              <a:rPr lang="en-US" sz="1961" kern="0" dirty="0" err="1">
                <a:solidFill>
                  <a:schemeClr val="tx1">
                    <a:lumMod val="85000"/>
                    <a:lumOff val="15000"/>
                  </a:schemeClr>
                </a:solidFill>
                <a:latin typeface="Consolas" panose="020B0609020204030204" pitchFamily="49" charset="0"/>
              </a:rPr>
              <a:t>SparkR</a:t>
            </a:r>
            <a:r>
              <a:rPr lang="en-US" sz="1961" kern="0" dirty="0">
                <a:solidFill>
                  <a:schemeClr val="tx1">
                    <a:lumMod val="85000"/>
                    <a:lumOff val="15000"/>
                  </a:schemeClr>
                </a:solidFill>
                <a:latin typeface="Consolas" panose="020B0609020204030204" pitchFamily="49" charset="0"/>
              </a:rPr>
              <a:t>:::parallelize(</a:t>
            </a:r>
            <a:r>
              <a:rPr lang="en-US" sz="1961" kern="0" dirty="0" err="1">
                <a:solidFill>
                  <a:schemeClr val="tx1">
                    <a:lumMod val="85000"/>
                    <a:lumOff val="15000"/>
                  </a:schemeClr>
                </a:solidFill>
                <a:latin typeface="Consolas" panose="020B0609020204030204" pitchFamily="49" charset="0"/>
              </a:rPr>
              <a:t>sc</a:t>
            </a:r>
            <a:r>
              <a:rPr lang="en-US" sz="1961" kern="0" dirty="0">
                <a:solidFill>
                  <a:schemeClr val="tx1">
                    <a:lumMod val="85000"/>
                    <a:lumOff val="15000"/>
                  </a:schemeClr>
                </a:solidFill>
                <a:latin typeface="Consolas" panose="020B0609020204030204" pitchFamily="49" charset="0"/>
              </a:rPr>
              <a:t>, list(</a:t>
            </a:r>
            <a:r>
              <a:rPr lang="en-US" sz="1961" kern="0" dirty="0">
                <a:solidFill>
                  <a:schemeClr val="accent4">
                    <a:lumMod val="60000"/>
                    <a:lumOff val="40000"/>
                  </a:schemeClr>
                </a:solidFill>
                <a:latin typeface="Consolas" panose="020B0609020204030204" pitchFamily="49" charset="0"/>
              </a:rPr>
              <a:t>"panda", "jaguar", "sloth"</a:t>
            </a:r>
            <a:r>
              <a:rPr lang="en-US" sz="1961" kern="0" dirty="0">
                <a:solidFill>
                  <a:schemeClr val="tx1">
                    <a:lumMod val="85000"/>
                    <a:lumOff val="15000"/>
                  </a:schemeClr>
                </a:solidFill>
                <a:latin typeface="Consolas" panose="020B0609020204030204" pitchFamily="49" charset="0"/>
              </a:rPr>
              <a:t>))</a:t>
            </a:r>
          </a:p>
          <a:p>
            <a:pPr defTabSz="896386">
              <a:lnSpc>
                <a:spcPct val="90000"/>
              </a:lnSpc>
              <a:spcAft>
                <a:spcPts val="588"/>
              </a:spcAft>
            </a:pPr>
            <a:r>
              <a:rPr lang="en-US" sz="1961" kern="0" dirty="0">
                <a:solidFill>
                  <a:schemeClr val="tx1">
                    <a:lumMod val="85000"/>
                    <a:lumOff val="15000"/>
                  </a:schemeClr>
                </a:solidFill>
                <a:latin typeface="Consolas" panose="020B0609020204030204" pitchFamily="49" charset="0"/>
              </a:rPr>
              <a:t># RDD operations no longer exported in </a:t>
            </a:r>
            <a:r>
              <a:rPr lang="en-US" sz="1961" kern="0" dirty="0" err="1">
                <a:solidFill>
                  <a:schemeClr val="tx1">
                    <a:lumMod val="85000"/>
                    <a:lumOff val="15000"/>
                  </a:schemeClr>
                </a:solidFill>
                <a:latin typeface="Consolas" panose="020B0609020204030204" pitchFamily="49" charset="0"/>
              </a:rPr>
              <a:t>SparkR</a:t>
            </a:r>
            <a:r>
              <a:rPr lang="en-US" sz="1961" kern="0" dirty="0">
                <a:solidFill>
                  <a:schemeClr val="tx1">
                    <a:lumMod val="85000"/>
                    <a:lumOff val="15000"/>
                  </a:schemeClr>
                </a:solidFill>
                <a:latin typeface="Consolas" panose="020B0609020204030204" pitchFamily="49" charset="0"/>
              </a:rPr>
              <a:t> &gt; 2.0 namespace</a:t>
            </a:r>
          </a:p>
        </p:txBody>
      </p:sp>
    </p:spTree>
    <p:extLst>
      <p:ext uri="{BB962C8B-B14F-4D97-AF65-F5344CB8AC3E}">
        <p14:creationId xmlns:p14="http://schemas.microsoft.com/office/powerpoint/2010/main" val="46059165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RDD from Text File</a:t>
            </a:r>
          </a:p>
        </p:txBody>
      </p:sp>
      <p:pic>
        <p:nvPicPr>
          <p:cNvPr id="4098" name="Picture 2" descr="https://www.scala-lang.org/resources/img/smooth-spir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45" y="1793336"/>
            <a:ext cx="359212" cy="529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python.org/static/opengraph-icon-200x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5" y="3128098"/>
            <a:ext cx="701889" cy="7018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r-project.org/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00" y="4593588"/>
            <a:ext cx="770806" cy="597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68674" y="166260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tx1">
                    <a:lumMod val="85000"/>
                    <a:lumOff val="15000"/>
                  </a:schemeClr>
                </a:solidFill>
                <a:latin typeface="Consolas" panose="020B0609020204030204" pitchFamily="49" charset="0"/>
              </a:rPr>
              <a:t>val</a:t>
            </a:r>
            <a:r>
              <a:rPr lang="en-US" sz="1961" kern="0" dirty="0">
                <a:solidFill>
                  <a:schemeClr val="tx1">
                    <a:lumMod val="85000"/>
                    <a:lumOff val="15000"/>
                  </a:schemeClr>
                </a:solidFill>
                <a:latin typeface="Consolas" panose="020B0609020204030204" pitchFamily="49" charset="0"/>
              </a:rPr>
              <a:t> </a:t>
            </a:r>
            <a:r>
              <a:rPr lang="en-US" sz="1961" kern="0" dirty="0" err="1">
                <a:solidFill>
                  <a:schemeClr val="accent1"/>
                </a:solidFill>
                <a:latin typeface="Consolas" panose="020B0609020204030204" pitchFamily="49" charset="0"/>
              </a:rPr>
              <a:t>fruitsRDD</a:t>
            </a:r>
            <a:r>
              <a:rPr lang="en-US" sz="1961" kern="0" dirty="0">
                <a:solidFill>
                  <a:schemeClr val="tx1">
                    <a:lumMod val="85000"/>
                    <a:lumOff val="15000"/>
                  </a:schemeClr>
                </a:solidFill>
                <a:latin typeface="Consolas" panose="020B0609020204030204" pitchFamily="49" charset="0"/>
              </a:rPr>
              <a:t> = </a:t>
            </a:r>
            <a:r>
              <a:rPr lang="en-US" sz="1961" kern="0" dirty="0" err="1">
                <a:solidFill>
                  <a:schemeClr val="tx1">
                    <a:lumMod val="85000"/>
                    <a:lumOff val="15000"/>
                  </a:schemeClr>
                </a:solidFill>
                <a:latin typeface="Consolas" panose="020B0609020204030204" pitchFamily="49" charset="0"/>
              </a:rPr>
              <a:t>sc.textFile</a:t>
            </a:r>
            <a:r>
              <a:rPr lang="en-US" sz="1961" kern="0" dirty="0">
                <a:solidFill>
                  <a:schemeClr val="tx1">
                    <a:lumMod val="85000"/>
                    <a:lumOff val="15000"/>
                  </a:schemeClr>
                </a:solidFill>
                <a:latin typeface="Consolas" panose="020B0609020204030204" pitchFamily="49" charset="0"/>
              </a:rPr>
              <a:t>(</a:t>
            </a:r>
            <a:r>
              <a:rPr lang="en-US" sz="1961" kern="0" dirty="0">
                <a:solidFill>
                  <a:schemeClr val="accent4">
                    <a:lumMod val="60000"/>
                    <a:lumOff val="40000"/>
                  </a:schemeClr>
                </a:solidFill>
                <a:latin typeface="Consolas" panose="020B0609020204030204" pitchFamily="49" charset="0"/>
              </a:rPr>
              <a:t>"/example/data/fruits.txt"</a:t>
            </a:r>
            <a:r>
              <a:rPr lang="en-US" sz="1961" kern="0" dirty="0">
                <a:solidFill>
                  <a:schemeClr val="tx1">
                    <a:lumMod val="85000"/>
                    <a:lumOff val="15000"/>
                  </a:schemeClr>
                </a:solidFill>
                <a:latin typeface="Consolas" panose="020B0609020204030204" pitchFamily="49" charset="0"/>
              </a:rPr>
              <a:t>))</a:t>
            </a:r>
            <a:endParaRPr lang="en-US" sz="1961" kern="0" dirty="0">
              <a:solidFill>
                <a:schemeClr val="tx1">
                  <a:lumMod val="85000"/>
                  <a:lumOff val="15000"/>
                </a:schemeClr>
              </a:solidFill>
            </a:endParaRPr>
          </a:p>
        </p:txBody>
      </p:sp>
      <p:sp>
        <p:nvSpPr>
          <p:cNvPr id="7" name="TextBox 6"/>
          <p:cNvSpPr txBox="1"/>
          <p:nvPr/>
        </p:nvSpPr>
        <p:spPr>
          <a:xfrm>
            <a:off x="1468674" y="312809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accent1"/>
                </a:solidFill>
                <a:latin typeface="Consolas" panose="020B0609020204030204" pitchFamily="49" charset="0"/>
              </a:rPr>
              <a:t>fruitsRDD</a:t>
            </a:r>
            <a:r>
              <a:rPr lang="en-US" sz="1961" kern="0" dirty="0">
                <a:solidFill>
                  <a:schemeClr val="tx1">
                    <a:lumMod val="85000"/>
                    <a:lumOff val="15000"/>
                  </a:schemeClr>
                </a:solidFill>
                <a:latin typeface="Consolas" panose="020B0609020204030204" pitchFamily="49" charset="0"/>
              </a:rPr>
              <a:t> = </a:t>
            </a:r>
            <a:r>
              <a:rPr lang="en-US" sz="1961" kern="0" dirty="0" err="1">
                <a:solidFill>
                  <a:schemeClr val="tx1">
                    <a:lumMod val="85000"/>
                    <a:lumOff val="15000"/>
                  </a:schemeClr>
                </a:solidFill>
                <a:latin typeface="Consolas" panose="020B0609020204030204" pitchFamily="49" charset="0"/>
              </a:rPr>
              <a:t>sc.textFile</a:t>
            </a:r>
            <a:r>
              <a:rPr lang="en-US" sz="1961" kern="0" dirty="0">
                <a:solidFill>
                  <a:schemeClr val="tx1">
                    <a:lumMod val="85000"/>
                    <a:lumOff val="15000"/>
                  </a:schemeClr>
                </a:solidFill>
                <a:latin typeface="Consolas" panose="020B0609020204030204" pitchFamily="49" charset="0"/>
              </a:rPr>
              <a:t>((</a:t>
            </a:r>
            <a:r>
              <a:rPr lang="en-US" sz="1961" kern="0" dirty="0">
                <a:solidFill>
                  <a:schemeClr val="accent4">
                    <a:lumMod val="60000"/>
                    <a:lumOff val="40000"/>
                  </a:schemeClr>
                </a:solidFill>
                <a:latin typeface="Consolas" panose="020B0609020204030204" pitchFamily="49" charset="0"/>
              </a:rPr>
              <a:t>"/example/data/fruits.txt"</a:t>
            </a:r>
            <a:r>
              <a:rPr lang="en-US" sz="1961" kern="0" dirty="0">
                <a:solidFill>
                  <a:schemeClr val="tx1">
                    <a:lumMod val="85000"/>
                    <a:lumOff val="15000"/>
                  </a:schemeClr>
                </a:solidFill>
                <a:latin typeface="Consolas" panose="020B0609020204030204" pitchFamily="49" charset="0"/>
              </a:rPr>
              <a:t>)</a:t>
            </a:r>
            <a:endParaRPr lang="en-US" sz="1961" kern="0" dirty="0">
              <a:solidFill>
                <a:schemeClr val="tx1">
                  <a:lumMod val="85000"/>
                  <a:lumOff val="15000"/>
                </a:schemeClr>
              </a:solidFill>
            </a:endParaRPr>
          </a:p>
        </p:txBody>
      </p:sp>
      <p:sp>
        <p:nvSpPr>
          <p:cNvPr id="8" name="TextBox 7"/>
          <p:cNvSpPr txBox="1"/>
          <p:nvPr/>
        </p:nvSpPr>
        <p:spPr>
          <a:xfrm>
            <a:off x="1468674" y="459358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accent1"/>
                </a:solidFill>
                <a:latin typeface="Consolas" panose="020B0609020204030204" pitchFamily="49" charset="0"/>
              </a:rPr>
              <a:t>fruitsRDD</a:t>
            </a:r>
            <a:r>
              <a:rPr lang="en-US" sz="1961" kern="0" dirty="0">
                <a:solidFill>
                  <a:schemeClr val="tx1">
                    <a:lumMod val="85000"/>
                    <a:lumOff val="15000"/>
                  </a:schemeClr>
                </a:solidFill>
                <a:latin typeface="Consolas" panose="020B0609020204030204" pitchFamily="49" charset="0"/>
              </a:rPr>
              <a:t> &lt;- </a:t>
            </a:r>
            <a:r>
              <a:rPr lang="en-US" sz="1961" kern="0" dirty="0" err="1">
                <a:solidFill>
                  <a:schemeClr val="tx1">
                    <a:lumMod val="85000"/>
                    <a:lumOff val="15000"/>
                  </a:schemeClr>
                </a:solidFill>
                <a:latin typeface="Consolas" panose="020B0609020204030204" pitchFamily="49" charset="0"/>
              </a:rPr>
              <a:t>SparkR</a:t>
            </a:r>
            <a:r>
              <a:rPr lang="en-US" sz="1961" kern="0" dirty="0">
                <a:solidFill>
                  <a:schemeClr val="tx1">
                    <a:lumMod val="85000"/>
                    <a:lumOff val="15000"/>
                  </a:schemeClr>
                </a:solidFill>
                <a:latin typeface="Consolas" panose="020B0609020204030204" pitchFamily="49" charset="0"/>
              </a:rPr>
              <a:t>:::</a:t>
            </a:r>
            <a:r>
              <a:rPr lang="en-US" sz="1961" kern="0" dirty="0" err="1">
                <a:solidFill>
                  <a:schemeClr val="tx1">
                    <a:lumMod val="85000"/>
                    <a:lumOff val="15000"/>
                  </a:schemeClr>
                </a:solidFill>
                <a:latin typeface="Consolas" panose="020B0609020204030204" pitchFamily="49" charset="0"/>
              </a:rPr>
              <a:t>textFile</a:t>
            </a:r>
            <a:r>
              <a:rPr lang="en-US" sz="1961" kern="0" dirty="0">
                <a:solidFill>
                  <a:schemeClr val="tx1">
                    <a:lumMod val="85000"/>
                    <a:lumOff val="15000"/>
                  </a:schemeClr>
                </a:solidFill>
                <a:latin typeface="Consolas" panose="020B0609020204030204" pitchFamily="49" charset="0"/>
              </a:rPr>
              <a:t>(</a:t>
            </a:r>
            <a:r>
              <a:rPr lang="en-US" sz="1961" kern="0" dirty="0" err="1">
                <a:solidFill>
                  <a:schemeClr val="tx1">
                    <a:lumMod val="85000"/>
                    <a:lumOff val="15000"/>
                  </a:schemeClr>
                </a:solidFill>
                <a:latin typeface="Consolas" panose="020B0609020204030204" pitchFamily="49" charset="0"/>
              </a:rPr>
              <a:t>sc</a:t>
            </a:r>
            <a:r>
              <a:rPr lang="en-US" sz="1961" kern="0" dirty="0">
                <a:solidFill>
                  <a:schemeClr val="tx1">
                    <a:lumMod val="85000"/>
                    <a:lumOff val="15000"/>
                  </a:schemeClr>
                </a:solidFill>
                <a:latin typeface="Consolas" panose="020B0609020204030204" pitchFamily="49" charset="0"/>
              </a:rPr>
              <a:t>, </a:t>
            </a:r>
            <a:r>
              <a:rPr lang="en-US" sz="1961" kern="0" dirty="0">
                <a:solidFill>
                  <a:schemeClr val="accent4">
                    <a:lumMod val="60000"/>
                    <a:lumOff val="40000"/>
                  </a:schemeClr>
                </a:solidFill>
                <a:latin typeface="Consolas" panose="020B0609020204030204" pitchFamily="49" charset="0"/>
              </a:rPr>
              <a:t>"/example/data/fruits.txt"</a:t>
            </a:r>
            <a:r>
              <a:rPr lang="en-US" sz="1961" kern="0" dirty="0">
                <a:solidFill>
                  <a:schemeClr val="tx1">
                    <a:lumMod val="85000"/>
                    <a:lumOff val="15000"/>
                  </a:schemeClr>
                </a:solidFill>
                <a:latin typeface="Consolas" panose="020B0609020204030204" pitchFamily="49" charset="0"/>
              </a:rPr>
              <a:t>)</a:t>
            </a:r>
          </a:p>
          <a:p>
            <a:pPr defTabSz="896386">
              <a:lnSpc>
                <a:spcPct val="90000"/>
              </a:lnSpc>
              <a:spcAft>
                <a:spcPts val="588"/>
              </a:spcAft>
            </a:pPr>
            <a:r>
              <a:rPr lang="en-US" sz="1961" kern="0" dirty="0">
                <a:solidFill>
                  <a:schemeClr val="tx1">
                    <a:lumMod val="85000"/>
                    <a:lumOff val="15000"/>
                  </a:schemeClr>
                </a:solidFill>
                <a:latin typeface="Consolas" panose="020B0609020204030204" pitchFamily="49" charset="0"/>
              </a:rPr>
              <a:t># RDD operations no longer exported in </a:t>
            </a:r>
            <a:r>
              <a:rPr lang="en-US" sz="1961" kern="0" dirty="0" err="1">
                <a:solidFill>
                  <a:schemeClr val="tx1">
                    <a:lumMod val="85000"/>
                    <a:lumOff val="15000"/>
                  </a:schemeClr>
                </a:solidFill>
                <a:latin typeface="Consolas" panose="020B0609020204030204" pitchFamily="49" charset="0"/>
              </a:rPr>
              <a:t>SparkR</a:t>
            </a:r>
            <a:r>
              <a:rPr lang="en-US" sz="1961" kern="0" dirty="0">
                <a:solidFill>
                  <a:schemeClr val="tx1">
                    <a:lumMod val="85000"/>
                    <a:lumOff val="15000"/>
                  </a:schemeClr>
                </a:solidFill>
                <a:latin typeface="Consolas" panose="020B0609020204030204" pitchFamily="49" charset="0"/>
              </a:rPr>
              <a:t> &gt; 2.0 namespace</a:t>
            </a:r>
            <a:endParaRPr lang="en-US" sz="1961" kern="0" dirty="0">
              <a:solidFill>
                <a:schemeClr val="tx1">
                  <a:lumMod val="85000"/>
                  <a:lumOff val="15000"/>
                </a:schemeClr>
              </a:solidFill>
            </a:endParaRPr>
          </a:p>
        </p:txBody>
      </p:sp>
    </p:spTree>
    <p:extLst>
      <p:ext uri="{BB962C8B-B14F-4D97-AF65-F5344CB8AC3E}">
        <p14:creationId xmlns:p14="http://schemas.microsoft.com/office/powerpoint/2010/main" val="236950969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4989052" y="3958916"/>
            <a:ext cx="0" cy="1283824"/>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194233" y="2110820"/>
            <a:ext cx="0" cy="65131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auto">
          <a:xfrm rot="18900000">
            <a:off x="6757327" y="2945572"/>
            <a:ext cx="1180817" cy="11808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b="1" kern="0"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RDDs: Transformations and actions</a:t>
            </a:r>
          </a:p>
        </p:txBody>
      </p:sp>
      <p:grpSp>
        <p:nvGrpSpPr>
          <p:cNvPr id="18" name="Group 17"/>
          <p:cNvGrpSpPr/>
          <p:nvPr/>
        </p:nvGrpSpPr>
        <p:grpSpPr>
          <a:xfrm>
            <a:off x="3673056" y="2955593"/>
            <a:ext cx="2022477" cy="1155701"/>
            <a:chOff x="4488864" y="4595750"/>
            <a:chExt cx="2022764" cy="1155865"/>
          </a:xfrm>
          <a:solidFill>
            <a:srgbClr val="0070C0"/>
          </a:solidFill>
        </p:grpSpPr>
        <p:sp>
          <p:nvSpPr>
            <p:cNvPr id="7" name="Rounded Rectangle 6"/>
            <p:cNvSpPr/>
            <p:nvPr/>
          </p:nvSpPr>
          <p:spPr bwMode="auto">
            <a:xfrm>
              <a:off x="4488864" y="45957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pitchFamily="34" charset="0"/>
                </a:rPr>
                <a:t>RDD</a:t>
              </a:r>
            </a:p>
          </p:txBody>
        </p:sp>
        <p:sp>
          <p:nvSpPr>
            <p:cNvPr id="8" name="Rounded Rectangle 7"/>
            <p:cNvSpPr/>
            <p:nvPr/>
          </p:nvSpPr>
          <p:spPr bwMode="auto">
            <a:xfrm>
              <a:off x="4641264" y="4748150"/>
              <a:ext cx="1413164" cy="546265"/>
            </a:xfrm>
            <a:prstGeom prst="roundRect">
              <a:avLst>
                <a:gd name="adj" fmla="val 1036"/>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pitchFamily="34" charset="0"/>
                </a:rPr>
                <a:t>RDD</a:t>
              </a:r>
            </a:p>
          </p:txBody>
        </p:sp>
        <p:sp>
          <p:nvSpPr>
            <p:cNvPr id="9" name="Rounded Rectangle 8"/>
            <p:cNvSpPr/>
            <p:nvPr/>
          </p:nvSpPr>
          <p:spPr bwMode="auto">
            <a:xfrm>
              <a:off x="4793664" y="49005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pitchFamily="34" charset="0"/>
                </a:rPr>
                <a:t>RDD</a:t>
              </a:r>
            </a:p>
          </p:txBody>
        </p:sp>
        <p:sp>
          <p:nvSpPr>
            <p:cNvPr id="10" name="Rounded Rectangle 9"/>
            <p:cNvSpPr/>
            <p:nvPr/>
          </p:nvSpPr>
          <p:spPr bwMode="auto">
            <a:xfrm>
              <a:off x="4946064" y="50529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pitchFamily="34" charset="0"/>
                </a:rPr>
                <a:t>RDD</a:t>
              </a:r>
            </a:p>
          </p:txBody>
        </p:sp>
        <p:sp>
          <p:nvSpPr>
            <p:cNvPr id="11" name="Rounded Rectangle 10"/>
            <p:cNvSpPr/>
            <p:nvPr/>
          </p:nvSpPr>
          <p:spPr bwMode="auto">
            <a:xfrm>
              <a:off x="5098464" y="52053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rgbClr val="FFFFFF"/>
                  </a:solidFill>
                  <a:ea typeface="Segoe UI" pitchFamily="34" charset="0"/>
                  <a:cs typeface="Segoe UI" pitchFamily="34" charset="0"/>
                </a:rPr>
                <a:t>RDD</a:t>
              </a:r>
            </a:p>
          </p:txBody>
        </p:sp>
      </p:grpSp>
      <p:sp>
        <p:nvSpPr>
          <p:cNvPr id="3" name="Rectangle 2"/>
          <p:cNvSpPr/>
          <p:nvPr/>
        </p:nvSpPr>
        <p:spPr bwMode="auto">
          <a:xfrm rot="18900000">
            <a:off x="1604506" y="2948214"/>
            <a:ext cx="1180817" cy="11808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b="1" kern="0" dirty="0">
              <a:solidFill>
                <a:schemeClr val="bg1"/>
              </a:solidFill>
              <a:latin typeface="+mj-lt"/>
              <a:ea typeface="Segoe UI" pitchFamily="34" charset="0"/>
              <a:cs typeface="Segoe UI" pitchFamily="34" charset="0"/>
            </a:endParaRPr>
          </a:p>
        </p:txBody>
      </p:sp>
      <p:sp>
        <p:nvSpPr>
          <p:cNvPr id="13" name="TextBox 12"/>
          <p:cNvSpPr txBox="1"/>
          <p:nvPr/>
        </p:nvSpPr>
        <p:spPr>
          <a:xfrm>
            <a:off x="1361785" y="3374838"/>
            <a:ext cx="1670769" cy="304757"/>
          </a:xfrm>
          <a:prstGeom prst="rect">
            <a:avLst/>
          </a:prstGeom>
          <a:solidFill>
            <a:srgbClr val="0070C0"/>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rgbClr val="FFFFFF"/>
                </a:solidFill>
              </a:rPr>
              <a:t>Transformations</a:t>
            </a:r>
          </a:p>
        </p:txBody>
      </p:sp>
      <p:cxnSp>
        <p:nvCxnSpPr>
          <p:cNvPr id="33" name="Straight Arrow Connector 32"/>
          <p:cNvCxnSpPr/>
          <p:nvPr/>
        </p:nvCxnSpPr>
        <p:spPr>
          <a:xfrm>
            <a:off x="5691589" y="3534357"/>
            <a:ext cx="819280"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auto">
          <a:xfrm>
            <a:off x="9070808" y="3266140"/>
            <a:ext cx="1412963" cy="546188"/>
          </a:xfrm>
          <a:prstGeom prst="roundRect">
            <a:avLst>
              <a:gd name="adj" fmla="val 0"/>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rgbClr val="FFFFFF"/>
                </a:solidFill>
                <a:ea typeface="Segoe UI" pitchFamily="34" charset="0"/>
                <a:cs typeface="Segoe UI" pitchFamily="34" charset="0"/>
              </a:rPr>
              <a:t>Value</a:t>
            </a:r>
          </a:p>
        </p:txBody>
      </p:sp>
      <p:sp>
        <p:nvSpPr>
          <p:cNvPr id="38" name="TextBox 37"/>
          <p:cNvSpPr txBox="1"/>
          <p:nvPr/>
        </p:nvSpPr>
        <p:spPr>
          <a:xfrm>
            <a:off x="6895536" y="3383601"/>
            <a:ext cx="904397" cy="304757"/>
          </a:xfrm>
          <a:prstGeom prst="rect">
            <a:avLst/>
          </a:prstGeom>
          <a:solidFill>
            <a:srgbClr val="002060"/>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rgbClr val="FFFFFF"/>
                </a:solidFill>
              </a:rPr>
              <a:t>Actions</a:t>
            </a:r>
          </a:p>
        </p:txBody>
      </p:sp>
      <p:cxnSp>
        <p:nvCxnSpPr>
          <p:cNvPr id="39" name="Straight Arrow Connector 38"/>
          <p:cNvCxnSpPr/>
          <p:nvPr/>
        </p:nvCxnSpPr>
        <p:spPr>
          <a:xfrm>
            <a:off x="8206821" y="3540599"/>
            <a:ext cx="819280"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p:cNvCxnSpPr>
            <a:endCxn id="7" idx="0"/>
          </p:cNvCxnSpPr>
          <p:nvPr/>
        </p:nvCxnSpPr>
        <p:spPr>
          <a:xfrm>
            <a:off x="2195592" y="2129291"/>
            <a:ext cx="2183946" cy="826302"/>
          </a:xfrm>
          <a:prstGeom prst="bentConnector2">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a:off x="2195790" y="4379888"/>
            <a:ext cx="2809249" cy="847411"/>
          </a:xfrm>
          <a:prstGeom prst="bentConnector3">
            <a:avLst>
              <a:gd name="adj1" fmla="val 10008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481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Operations on RDDs</a:t>
            </a:r>
          </a:p>
        </p:txBody>
      </p:sp>
      <p:sp>
        <p:nvSpPr>
          <p:cNvPr id="4" name="TextBox 3"/>
          <p:cNvSpPr txBox="1"/>
          <p:nvPr/>
        </p:nvSpPr>
        <p:spPr>
          <a:xfrm>
            <a:off x="805383" y="1569231"/>
            <a:ext cx="10112792" cy="4230005"/>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There are two types of operations you can do on RDDs:</a:t>
            </a:r>
          </a:p>
          <a:p>
            <a:pPr marL="793328" lvl="1"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p>
          <a:p>
            <a:pPr marL="793328" lvl="1"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r>
              <a:rPr lang="en-US" sz="2353" kern="0" dirty="0">
                <a:gradFill>
                  <a:gsLst>
                    <a:gs pos="2917">
                      <a:schemeClr val="tx1"/>
                    </a:gs>
                    <a:gs pos="30000">
                      <a:schemeClr val="tx1"/>
                    </a:gs>
                  </a:gsLst>
                  <a:lin ang="5400000" scaled="0"/>
                </a:gradFill>
                <a:latin typeface="+mj-lt"/>
              </a:rPr>
              <a:t> are lazily evaluated</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r>
              <a:rPr lang="en-US" sz="2353" kern="0" dirty="0">
                <a:gradFill>
                  <a:gsLst>
                    <a:gs pos="2917">
                      <a:schemeClr val="tx1"/>
                    </a:gs>
                    <a:gs pos="30000">
                      <a:schemeClr val="tx1"/>
                    </a:gs>
                  </a:gsLst>
                  <a:lin ang="5400000" scaled="0"/>
                </a:gradFill>
                <a:latin typeface="+mj-lt"/>
              </a:rPr>
              <a:t> are eagerly computed</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Any operation that takes an RDD in, and provides an RDD out, is a </a:t>
            </a:r>
            <a:r>
              <a:rPr lang="en-US" sz="2353" i="1" kern="0" dirty="0">
                <a:gradFill>
                  <a:gsLst>
                    <a:gs pos="2917">
                      <a:schemeClr val="tx1"/>
                    </a:gs>
                    <a:gs pos="30000">
                      <a:schemeClr val="tx1"/>
                    </a:gs>
                  </a:gsLst>
                  <a:lin ang="5400000" scaled="0"/>
                </a:gradFill>
                <a:latin typeface="+mj-lt"/>
              </a:rPr>
              <a:t>transformation</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Any operation that takes an RDD in, and outputs anything else, is an </a:t>
            </a:r>
            <a:r>
              <a:rPr lang="en-US" sz="2353" i="1" kern="0" dirty="0">
                <a:gradFill>
                  <a:gsLst>
                    <a:gs pos="2917">
                      <a:schemeClr val="tx1"/>
                    </a:gs>
                    <a:gs pos="30000">
                      <a:schemeClr val="tx1"/>
                    </a:gs>
                  </a:gsLst>
                  <a:lin ang="5400000" scaled="0"/>
                </a:gradFill>
                <a:latin typeface="+mj-lt"/>
              </a:rPr>
              <a:t>action</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At any time in the data processing operation, you can persist (cache) distributed data to memory or disk</a:t>
            </a:r>
          </a:p>
        </p:txBody>
      </p:sp>
    </p:spTree>
    <p:extLst>
      <p:ext uri="{BB962C8B-B14F-4D97-AF65-F5344CB8AC3E}">
        <p14:creationId xmlns:p14="http://schemas.microsoft.com/office/powerpoint/2010/main" val="3875430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86827"/>
            <a:ext cx="11922449" cy="927809"/>
          </a:xfrm>
        </p:spPr>
        <p:txBody>
          <a:bodyPr vert="horz" wrap="square" lIns="448212" tIns="91440" rIns="146304" bIns="91440" rtlCol="0" anchor="t">
            <a:noAutofit/>
          </a:bodyPr>
          <a:lstStyle/>
          <a:p>
            <a:r>
              <a:rPr lang="en-US" dirty="0"/>
              <a:t>Transformations and actions: Sample code</a:t>
            </a:r>
          </a:p>
        </p:txBody>
      </p:sp>
      <p:sp>
        <p:nvSpPr>
          <p:cNvPr id="4" name="TextBox 3"/>
          <p:cNvSpPr txBox="1"/>
          <p:nvPr/>
        </p:nvSpPr>
        <p:spPr>
          <a:xfrm>
            <a:off x="455992" y="1695483"/>
            <a:ext cx="6516200" cy="4400693"/>
          </a:xfrm>
          <a:prstGeom prst="rect">
            <a:avLst/>
          </a:prstGeom>
          <a:solidFill>
            <a:schemeClr val="bg1">
              <a:lumMod val="95000"/>
            </a:schemeClr>
          </a:solidFill>
          <a:ln w="63500">
            <a:solidFill>
              <a:srgbClr val="DC3C00"/>
            </a:solidFill>
          </a:ln>
        </p:spPr>
        <p:txBody>
          <a:bodyPr wrap="none" lIns="182854" tIns="146284" rIns="182854" bIns="146284" rtlCol="0" anchor="ctr">
            <a:noAutofit/>
          </a:bodyPr>
          <a:lstStyle/>
          <a:p>
            <a:pPr defTabSz="914225">
              <a:spcBef>
                <a:spcPts val="1200"/>
              </a:spcBef>
              <a:spcAft>
                <a:spcPts val="1200"/>
              </a:spcAft>
            </a:pPr>
            <a:r>
              <a:rPr lang="en-US" sz="1372" b="1" kern="0" dirty="0">
                <a:solidFill>
                  <a:srgbClr val="000000">
                    <a:lumMod val="65000"/>
                    <a:lumOff val="35000"/>
                  </a:srgbClr>
                </a:solidFill>
                <a:latin typeface="Consolas" panose="020B0609020204030204" pitchFamily="49" charset="0"/>
                <a:cs typeface="Consolas" panose="020B0609020204030204" pitchFamily="49" charset="0"/>
              </a:rPr>
              <a:t>val</a:t>
            </a:r>
            <a:r>
              <a:rPr lang="en-US" sz="1372" kern="0" dirty="0">
                <a:solidFill>
                  <a:srgbClr val="000000">
                    <a:lumMod val="65000"/>
                    <a:lumOff val="35000"/>
                  </a:srgbClr>
                </a:solidFill>
                <a:latin typeface="Consolas" panose="020B0609020204030204" pitchFamily="49" charset="0"/>
                <a:cs typeface="Consolas" panose="020B0609020204030204" pitchFamily="49" charset="0"/>
              </a:rPr>
              <a:t> file = spark.textFile("</a:t>
            </a:r>
            <a:r>
              <a:rPr lang="en-US" sz="1372" kern="0" dirty="0">
                <a:solidFill>
                  <a:srgbClr val="0072C6">
                    <a:lumMod val="75000"/>
                  </a:srgbClr>
                </a:solidFill>
                <a:latin typeface="Consolas" panose="020B0609020204030204" pitchFamily="49" charset="0"/>
                <a:cs typeface="Consolas" panose="020B0609020204030204" pitchFamily="49" charset="0"/>
              </a:rPr>
              <a:t>hdfs://...")</a:t>
            </a:r>
            <a:endParaRPr lang="en-US" sz="1372" kern="0" dirty="0">
              <a:solidFill>
                <a:srgbClr val="000000">
                  <a:lumMod val="65000"/>
                  <a:lumOff val="35000"/>
                </a:srgbClr>
              </a:solidFill>
              <a:latin typeface="Consolas" panose="020B0609020204030204" pitchFamily="49" charset="0"/>
              <a:cs typeface="Consolas" panose="020B0609020204030204" pitchFamily="49" charset="0"/>
            </a:endParaRPr>
          </a:p>
          <a:p>
            <a:pPr defTabSz="914225">
              <a:spcBef>
                <a:spcPts val="600"/>
              </a:spcBef>
              <a:spcAft>
                <a:spcPts val="1200"/>
              </a:spcAft>
            </a:pPr>
            <a:r>
              <a:rPr lang="en-US" sz="1372" b="1" kern="0" dirty="0">
                <a:solidFill>
                  <a:srgbClr val="000000">
                    <a:lumMod val="65000"/>
                    <a:lumOff val="35000"/>
                  </a:srgbClr>
                </a:solidFill>
                <a:latin typeface="Consolas" panose="020B0609020204030204" pitchFamily="49" charset="0"/>
                <a:cs typeface="Consolas" panose="020B0609020204030204" pitchFamily="49" charset="0"/>
              </a:rPr>
              <a:t>val</a:t>
            </a:r>
            <a:r>
              <a:rPr lang="en-US" sz="1372" kern="0" dirty="0">
                <a:solidFill>
                  <a:srgbClr val="000000">
                    <a:lumMod val="65000"/>
                    <a:lumOff val="35000"/>
                  </a:srgbClr>
                </a:solidFill>
                <a:latin typeface="Consolas" panose="020B0609020204030204" pitchFamily="49" charset="0"/>
                <a:cs typeface="Consolas" panose="020B0609020204030204" pitchFamily="49" charset="0"/>
              </a:rPr>
              <a:t> errors = file.</a:t>
            </a:r>
            <a:r>
              <a:rPr lang="en-US" sz="1372" kern="0" dirty="0">
                <a:solidFill>
                  <a:srgbClr val="0072C6">
                    <a:lumMod val="75000"/>
                  </a:srgbClr>
                </a:solidFill>
                <a:latin typeface="Consolas" panose="020B0609020204030204" pitchFamily="49" charset="0"/>
                <a:cs typeface="Consolas" panose="020B0609020204030204" pitchFamily="49" charset="0"/>
              </a:rPr>
              <a:t>filter</a:t>
            </a:r>
            <a:r>
              <a:rPr lang="en-US" sz="1372" kern="0" dirty="0">
                <a:solidFill>
                  <a:srgbClr val="000000">
                    <a:lumMod val="65000"/>
                    <a:lumOff val="35000"/>
                  </a:srgbClr>
                </a:solidFill>
                <a:latin typeface="Consolas" panose="020B0609020204030204" pitchFamily="49" charset="0"/>
                <a:cs typeface="Consolas" panose="020B0609020204030204" pitchFamily="49" charset="0"/>
              </a:rPr>
              <a:t>(line =&gt; line.contains("ERROR"))</a:t>
            </a:r>
          </a:p>
          <a:p>
            <a:pPr defTabSz="914225">
              <a:spcBef>
                <a:spcPts val="600"/>
              </a:spcBef>
            </a:pPr>
            <a:r>
              <a:rPr lang="en-US" sz="1372" kern="0" dirty="0">
                <a:solidFill>
                  <a:srgbClr val="DC3C00">
                    <a:lumMod val="75000"/>
                  </a:srgbClr>
                </a:solidFill>
                <a:latin typeface="Consolas" panose="020B0609020204030204" pitchFamily="49" charset="0"/>
                <a:cs typeface="Consolas" panose="020B0609020204030204" pitchFamily="49" charset="0"/>
              </a:rPr>
              <a:t>// Cache errors</a:t>
            </a:r>
          </a:p>
          <a:p>
            <a:pPr defTabSz="914225">
              <a:spcBef>
                <a:spcPts val="600"/>
              </a:spcBef>
              <a:spcAft>
                <a:spcPts val="1200"/>
              </a:spcAft>
            </a:pPr>
            <a:r>
              <a:rPr lang="en-US" sz="1372" kern="0" dirty="0">
                <a:solidFill>
                  <a:srgbClr val="000000">
                    <a:lumMod val="65000"/>
                    <a:lumOff val="35000"/>
                  </a:srgbClr>
                </a:solidFill>
                <a:latin typeface="Consolas" panose="020B0609020204030204" pitchFamily="49" charset="0"/>
                <a:cs typeface="Consolas" panose="020B0609020204030204" pitchFamily="49" charset="0"/>
              </a:rPr>
              <a:t>errors.</a:t>
            </a:r>
            <a:r>
              <a:rPr lang="en-US" sz="1372" kern="0" dirty="0">
                <a:solidFill>
                  <a:srgbClr val="C00000"/>
                </a:solidFill>
                <a:latin typeface="Consolas" panose="020B0609020204030204" pitchFamily="49" charset="0"/>
                <a:cs typeface="Consolas" panose="020B0609020204030204" pitchFamily="49" charset="0"/>
              </a:rPr>
              <a:t>cache</a:t>
            </a:r>
            <a:r>
              <a:rPr lang="en-US" sz="1372" kern="0" dirty="0">
                <a:solidFill>
                  <a:srgbClr val="000000">
                    <a:lumMod val="65000"/>
                    <a:lumOff val="35000"/>
                  </a:srgbClr>
                </a:solidFill>
                <a:latin typeface="Consolas" panose="020B0609020204030204" pitchFamily="49" charset="0"/>
                <a:cs typeface="Consolas" panose="020B0609020204030204" pitchFamily="49" charset="0"/>
              </a:rPr>
              <a:t>() </a:t>
            </a:r>
          </a:p>
          <a:p>
            <a:pPr defTabSz="914225">
              <a:spcBef>
                <a:spcPts val="600"/>
              </a:spcBef>
            </a:pPr>
            <a:r>
              <a:rPr lang="en-US" sz="1372" kern="0" dirty="0">
                <a:solidFill>
                  <a:srgbClr val="DC3C00">
                    <a:lumMod val="75000"/>
                  </a:srgbClr>
                </a:solidFill>
                <a:latin typeface="Consolas" panose="020B0609020204030204" pitchFamily="49" charset="0"/>
                <a:cs typeface="Consolas" panose="020B0609020204030204" pitchFamily="49" charset="0"/>
              </a:rPr>
              <a:t>// Count all the errors</a:t>
            </a:r>
            <a:endParaRPr lang="en-US" sz="1372" kern="0" dirty="0">
              <a:solidFill>
                <a:srgbClr val="000000">
                  <a:lumMod val="65000"/>
                  <a:lumOff val="35000"/>
                </a:srgbClr>
              </a:solidFill>
              <a:latin typeface="Consolas" panose="020B0609020204030204" pitchFamily="49" charset="0"/>
              <a:cs typeface="Consolas" panose="020B0609020204030204" pitchFamily="49" charset="0"/>
            </a:endParaRPr>
          </a:p>
          <a:p>
            <a:pPr defTabSz="914225">
              <a:spcBef>
                <a:spcPts val="600"/>
              </a:spcBef>
              <a:spcAft>
                <a:spcPts val="1200"/>
              </a:spcAft>
            </a:pPr>
            <a:r>
              <a:rPr lang="en-US" sz="1372" kern="0" dirty="0">
                <a:solidFill>
                  <a:srgbClr val="000000">
                    <a:lumMod val="65000"/>
                    <a:lumOff val="35000"/>
                  </a:srgbClr>
                </a:solidFill>
                <a:latin typeface="Consolas" panose="020B0609020204030204" pitchFamily="49" charset="0"/>
                <a:cs typeface="Consolas" panose="020B0609020204030204" pitchFamily="49" charset="0"/>
              </a:rPr>
              <a:t>errors.</a:t>
            </a:r>
            <a:r>
              <a:rPr lang="en-US" sz="1372" kern="0" dirty="0">
                <a:solidFill>
                  <a:srgbClr val="68217A">
                    <a:lumMod val="75000"/>
                  </a:srgbClr>
                </a:solidFill>
                <a:latin typeface="Consolas" panose="020B0609020204030204" pitchFamily="49" charset="0"/>
                <a:cs typeface="Consolas" panose="020B0609020204030204" pitchFamily="49" charset="0"/>
              </a:rPr>
              <a:t>count</a:t>
            </a:r>
            <a:r>
              <a:rPr lang="en-US" sz="1372" kern="0" dirty="0">
                <a:solidFill>
                  <a:srgbClr val="000000">
                    <a:lumMod val="65000"/>
                    <a:lumOff val="35000"/>
                  </a:srgbClr>
                </a:solidFill>
                <a:latin typeface="Consolas" panose="020B0609020204030204" pitchFamily="49" charset="0"/>
                <a:cs typeface="Consolas" panose="020B0609020204030204" pitchFamily="49" charset="0"/>
              </a:rPr>
              <a:t>()</a:t>
            </a:r>
          </a:p>
          <a:p>
            <a:pPr defTabSz="914225">
              <a:spcBef>
                <a:spcPts val="600"/>
              </a:spcBef>
            </a:pPr>
            <a:r>
              <a:rPr lang="en-US" sz="1372" kern="0" dirty="0">
                <a:solidFill>
                  <a:srgbClr val="DC3C00">
                    <a:lumMod val="75000"/>
                  </a:srgbClr>
                </a:solidFill>
                <a:latin typeface="Consolas" panose="020B0609020204030204" pitchFamily="49" charset="0"/>
                <a:cs typeface="Consolas" panose="020B0609020204030204" pitchFamily="49" charset="0"/>
              </a:rPr>
              <a:t>// Count errors mentioning MySQL</a:t>
            </a:r>
            <a:endParaRPr lang="en-US" sz="1372" kern="0" dirty="0">
              <a:solidFill>
                <a:srgbClr val="000000">
                  <a:lumMod val="65000"/>
                  <a:lumOff val="35000"/>
                </a:srgbClr>
              </a:solidFill>
              <a:latin typeface="Consolas" panose="020B0609020204030204" pitchFamily="49" charset="0"/>
              <a:cs typeface="Consolas" panose="020B0609020204030204" pitchFamily="49" charset="0"/>
            </a:endParaRPr>
          </a:p>
          <a:p>
            <a:pPr defTabSz="914225">
              <a:spcBef>
                <a:spcPts val="600"/>
              </a:spcBef>
              <a:spcAft>
                <a:spcPts val="1200"/>
              </a:spcAft>
            </a:pPr>
            <a:r>
              <a:rPr lang="en-US" sz="1372" kern="0" dirty="0">
                <a:solidFill>
                  <a:srgbClr val="000000">
                    <a:lumMod val="65000"/>
                    <a:lumOff val="35000"/>
                  </a:srgbClr>
                </a:solidFill>
                <a:latin typeface="Consolas" panose="020B0609020204030204" pitchFamily="49" charset="0"/>
                <a:cs typeface="Consolas" panose="020B0609020204030204" pitchFamily="49" charset="0"/>
              </a:rPr>
              <a:t>errors.</a:t>
            </a:r>
            <a:r>
              <a:rPr lang="en-US" sz="1372" kern="0" dirty="0">
                <a:solidFill>
                  <a:srgbClr val="0072C6">
                    <a:lumMod val="75000"/>
                  </a:srgbClr>
                </a:solidFill>
                <a:latin typeface="Consolas" panose="020B0609020204030204" pitchFamily="49" charset="0"/>
                <a:cs typeface="Consolas" panose="020B0609020204030204" pitchFamily="49" charset="0"/>
              </a:rPr>
              <a:t>filter</a:t>
            </a:r>
            <a:r>
              <a:rPr lang="en-US" sz="1372" kern="0" dirty="0">
                <a:solidFill>
                  <a:srgbClr val="000000">
                    <a:lumMod val="65000"/>
                    <a:lumOff val="35000"/>
                  </a:srgbClr>
                </a:solidFill>
                <a:latin typeface="Consolas" panose="020B0609020204030204" pitchFamily="49" charset="0"/>
                <a:cs typeface="Consolas" panose="020B0609020204030204" pitchFamily="49" charset="0"/>
              </a:rPr>
              <a:t>(line =&gt; line.contains(“Web")).</a:t>
            </a:r>
            <a:r>
              <a:rPr lang="en-US" sz="1372" kern="0" dirty="0">
                <a:solidFill>
                  <a:srgbClr val="68217A">
                    <a:lumMod val="75000"/>
                  </a:srgbClr>
                </a:solidFill>
                <a:latin typeface="Consolas" panose="020B0609020204030204" pitchFamily="49" charset="0"/>
                <a:cs typeface="Consolas" panose="020B0609020204030204" pitchFamily="49" charset="0"/>
              </a:rPr>
              <a:t>count</a:t>
            </a:r>
            <a:r>
              <a:rPr lang="en-US" sz="1372" kern="0" dirty="0">
                <a:solidFill>
                  <a:srgbClr val="000000">
                    <a:lumMod val="65000"/>
                    <a:lumOff val="35000"/>
                  </a:srgbClr>
                </a:solidFill>
                <a:latin typeface="Consolas" panose="020B0609020204030204" pitchFamily="49" charset="0"/>
                <a:cs typeface="Consolas" panose="020B0609020204030204" pitchFamily="49" charset="0"/>
              </a:rPr>
              <a:t>()</a:t>
            </a:r>
          </a:p>
          <a:p>
            <a:pPr defTabSz="914225">
              <a:spcBef>
                <a:spcPts val="600"/>
              </a:spcBef>
            </a:pPr>
            <a:r>
              <a:rPr lang="en-US" sz="1372" kern="0" dirty="0">
                <a:solidFill>
                  <a:srgbClr val="DC3C00">
                    <a:lumMod val="75000"/>
                  </a:srgbClr>
                </a:solidFill>
                <a:latin typeface="Consolas" panose="020B0609020204030204" pitchFamily="49" charset="0"/>
                <a:cs typeface="Consolas" panose="020B0609020204030204" pitchFamily="49" charset="0"/>
              </a:rPr>
              <a:t>// Fetch the MySQL errors as an array of strings</a:t>
            </a:r>
            <a:endParaRPr lang="en-US" sz="1372" kern="0" dirty="0">
              <a:solidFill>
                <a:srgbClr val="000000">
                  <a:lumMod val="65000"/>
                  <a:lumOff val="35000"/>
                </a:srgbClr>
              </a:solidFill>
              <a:latin typeface="Consolas" panose="020B0609020204030204" pitchFamily="49" charset="0"/>
              <a:cs typeface="Consolas" panose="020B0609020204030204" pitchFamily="49" charset="0"/>
            </a:endParaRPr>
          </a:p>
          <a:p>
            <a:pPr defTabSz="914225">
              <a:spcBef>
                <a:spcPts val="600"/>
              </a:spcBef>
              <a:spcAft>
                <a:spcPts val="1200"/>
              </a:spcAft>
            </a:pPr>
            <a:r>
              <a:rPr lang="en-US" sz="1372" kern="0" dirty="0">
                <a:solidFill>
                  <a:srgbClr val="000000">
                    <a:lumMod val="65000"/>
                    <a:lumOff val="35000"/>
                  </a:srgbClr>
                </a:solidFill>
                <a:latin typeface="Consolas" panose="020B0609020204030204" pitchFamily="49" charset="0"/>
                <a:cs typeface="Consolas" panose="020B0609020204030204" pitchFamily="49" charset="0"/>
              </a:rPr>
              <a:t>errors.</a:t>
            </a:r>
            <a:r>
              <a:rPr lang="en-US" sz="1372" kern="0" dirty="0">
                <a:solidFill>
                  <a:srgbClr val="0072C6">
                    <a:lumMod val="75000"/>
                  </a:srgbClr>
                </a:solidFill>
                <a:latin typeface="Consolas" panose="020B0609020204030204" pitchFamily="49" charset="0"/>
                <a:cs typeface="Consolas" panose="020B0609020204030204" pitchFamily="49" charset="0"/>
              </a:rPr>
              <a:t>filter</a:t>
            </a:r>
            <a:r>
              <a:rPr lang="en-US" sz="1372" kern="0" dirty="0">
                <a:solidFill>
                  <a:srgbClr val="000000">
                    <a:lumMod val="65000"/>
                    <a:lumOff val="35000"/>
                  </a:srgbClr>
                </a:solidFill>
                <a:latin typeface="Consolas" panose="020B0609020204030204" pitchFamily="49" charset="0"/>
                <a:cs typeface="Consolas" panose="020B0609020204030204" pitchFamily="49" charset="0"/>
              </a:rPr>
              <a:t>(line =&gt; line.contains(“Error")).</a:t>
            </a:r>
            <a:r>
              <a:rPr lang="en-US" sz="1372" kern="0" dirty="0">
                <a:solidFill>
                  <a:srgbClr val="68217A">
                    <a:lumMod val="75000"/>
                  </a:srgbClr>
                </a:solidFill>
                <a:latin typeface="Consolas" panose="020B0609020204030204" pitchFamily="49" charset="0"/>
                <a:cs typeface="Consolas" panose="020B0609020204030204" pitchFamily="49" charset="0"/>
              </a:rPr>
              <a:t>collec</a:t>
            </a:r>
            <a:r>
              <a:rPr lang="en-US" sz="1372" kern="0" dirty="0">
                <a:solidFill>
                  <a:srgbClr val="000000">
                    <a:lumMod val="65000"/>
                    <a:lumOff val="35000"/>
                  </a:srgbClr>
                </a:solidFill>
                <a:latin typeface="Consolas" panose="020B0609020204030204" pitchFamily="49" charset="0"/>
                <a:cs typeface="Consolas" panose="020B0609020204030204" pitchFamily="49" charset="0"/>
              </a:rPr>
              <a:t>t()</a:t>
            </a:r>
          </a:p>
        </p:txBody>
      </p:sp>
      <p:sp>
        <p:nvSpPr>
          <p:cNvPr id="6" name="TextBox 5"/>
          <p:cNvSpPr txBox="1"/>
          <p:nvPr/>
        </p:nvSpPr>
        <p:spPr>
          <a:xfrm>
            <a:off x="7234431" y="3297016"/>
            <a:ext cx="4321515" cy="1197627"/>
          </a:xfrm>
          <a:prstGeom prst="rect">
            <a:avLst/>
          </a:prstGeom>
          <a:noFill/>
          <a:ln w="63500">
            <a:solidFill>
              <a:schemeClr val="bg2"/>
            </a:solidFill>
          </a:ln>
        </p:spPr>
        <p:txBody>
          <a:bodyPr wrap="none" lIns="179285" tIns="179285" rIns="179285" bIns="179285" rtlCol="0">
            <a:noAutofit/>
          </a:bodyPr>
          <a:lstStyle/>
          <a:p>
            <a:pPr defTabSz="914225">
              <a:lnSpc>
                <a:spcPct val="90000"/>
              </a:lnSpc>
              <a:spcAft>
                <a:spcPts val="600"/>
              </a:spcAft>
            </a:pPr>
            <a:r>
              <a:rPr lang="en-US" sz="1765" kern="0" dirty="0">
                <a:ln>
                  <a:solidFill>
                    <a:srgbClr val="FFFFFF">
                      <a:alpha val="0"/>
                    </a:srgbClr>
                  </a:solidFill>
                </a:ln>
                <a:solidFill>
                  <a:srgbClr val="000000">
                    <a:lumMod val="75000"/>
                    <a:lumOff val="25000"/>
                  </a:srgbClr>
                </a:solidFill>
                <a:latin typeface="Segoe UI Semibold" panose="020B0702040204020203" pitchFamily="34" charset="0"/>
                <a:ea typeface="Segoe UI" pitchFamily="34" charset="0"/>
                <a:cs typeface="Segoe UI" pitchFamily="34" charset="0"/>
              </a:rPr>
              <a:t>Transformation: </a:t>
            </a:r>
            <a:r>
              <a:rPr lang="en-US" sz="1765" kern="0" dirty="0">
                <a:ln>
                  <a:solidFill>
                    <a:srgbClr val="FFFFFF">
                      <a:alpha val="0"/>
                    </a:srgbClr>
                  </a:solidFill>
                </a:ln>
                <a:solidFill>
                  <a:srgbClr val="000000">
                    <a:lumMod val="75000"/>
                    <a:lumOff val="25000"/>
                  </a:srgbClr>
                </a:solidFill>
                <a:latin typeface="Consolas" panose="020B0609020204030204" pitchFamily="49" charset="0"/>
                <a:ea typeface="Segoe UI" pitchFamily="34" charset="0"/>
                <a:cs typeface="Consolas" panose="020B0609020204030204" pitchFamily="49" charset="0"/>
              </a:rPr>
              <a:t>hdfs(), filter()</a:t>
            </a:r>
          </a:p>
          <a:p>
            <a:pPr defTabSz="914225">
              <a:lnSpc>
                <a:spcPct val="90000"/>
              </a:lnSpc>
              <a:spcAft>
                <a:spcPts val="600"/>
              </a:spcAft>
            </a:pPr>
            <a:r>
              <a:rPr lang="en-US" sz="1765" kern="0" dirty="0">
                <a:ln>
                  <a:solidFill>
                    <a:srgbClr val="FFFFFF">
                      <a:alpha val="0"/>
                    </a:srgbClr>
                  </a:solidFill>
                </a:ln>
                <a:solidFill>
                  <a:srgbClr val="000000">
                    <a:lumMod val="75000"/>
                    <a:lumOff val="25000"/>
                  </a:srgbClr>
                </a:solidFill>
                <a:latin typeface="Segoe UI Semibold" panose="020B0702040204020203" pitchFamily="34" charset="0"/>
                <a:ea typeface="Segoe UI" pitchFamily="34" charset="0"/>
                <a:cs typeface="Segoe UI" pitchFamily="34" charset="0"/>
              </a:rPr>
              <a:t>Action: </a:t>
            </a:r>
            <a:r>
              <a:rPr lang="en-US" sz="1765" kern="0" dirty="0">
                <a:ln>
                  <a:solidFill>
                    <a:srgbClr val="FFFFFF">
                      <a:alpha val="0"/>
                    </a:srgbClr>
                  </a:solidFill>
                </a:ln>
                <a:solidFill>
                  <a:srgbClr val="000000">
                    <a:lumMod val="75000"/>
                    <a:lumOff val="25000"/>
                  </a:srgbClr>
                </a:solidFill>
                <a:latin typeface="Consolas" panose="020B0609020204030204" pitchFamily="49" charset="0"/>
                <a:ea typeface="Segoe UI" pitchFamily="34" charset="0"/>
                <a:cs typeface="Consolas" panose="020B0609020204030204" pitchFamily="49" charset="0"/>
              </a:rPr>
              <a:t>count(), collect()</a:t>
            </a:r>
          </a:p>
          <a:p>
            <a:pPr defTabSz="914225">
              <a:lnSpc>
                <a:spcPct val="90000"/>
              </a:lnSpc>
              <a:spcAft>
                <a:spcPts val="600"/>
              </a:spcAft>
            </a:pPr>
            <a:r>
              <a:rPr lang="en-US" sz="1765" kern="0" dirty="0">
                <a:ln>
                  <a:solidFill>
                    <a:srgbClr val="FFFFFF">
                      <a:alpha val="0"/>
                    </a:srgbClr>
                  </a:solidFill>
                </a:ln>
                <a:solidFill>
                  <a:srgbClr val="000000">
                    <a:lumMod val="75000"/>
                    <a:lumOff val="25000"/>
                  </a:srgbClr>
                </a:solidFill>
                <a:latin typeface="Segoe UI Semibold" panose="020B0702040204020203" pitchFamily="34" charset="0"/>
                <a:ea typeface="Segoe UI" pitchFamily="34" charset="0"/>
                <a:cs typeface="Segoe UI" pitchFamily="34" charset="0"/>
              </a:rPr>
              <a:t>Cache()</a:t>
            </a:r>
            <a:r>
              <a:rPr lang="en-US" sz="1765" kern="0" dirty="0">
                <a:ln>
                  <a:solidFill>
                    <a:srgbClr val="FFFFFF">
                      <a:alpha val="0"/>
                    </a:srgbClr>
                  </a:solidFill>
                </a:ln>
                <a:solidFill>
                  <a:srgbClr val="000000">
                    <a:lumMod val="75000"/>
                    <a:lumOff val="25000"/>
                  </a:srgbClr>
                </a:solidFill>
                <a:ea typeface="Segoe UI" pitchFamily="34" charset="0"/>
                <a:cs typeface="Segoe UI" pitchFamily="34" charset="0"/>
              </a:rPr>
              <a:t> </a:t>
            </a:r>
            <a:r>
              <a:rPr lang="en-US" sz="1765" kern="0" dirty="0">
                <a:ln>
                  <a:solidFill>
                    <a:srgbClr val="FFFFFF">
                      <a:alpha val="0"/>
                    </a:srgbClr>
                  </a:solidFill>
                </a:ln>
                <a:solidFill>
                  <a:srgbClr val="000000">
                    <a:lumMod val="75000"/>
                    <a:lumOff val="25000"/>
                  </a:srgbClr>
                </a:solidFill>
                <a:latin typeface="Consolas" panose="020B0609020204030204" pitchFamily="49" charset="0"/>
                <a:ea typeface="Segoe UI" pitchFamily="34" charset="0"/>
                <a:cs typeface="Consolas" panose="020B0609020204030204" pitchFamily="49" charset="0"/>
              </a:rPr>
              <a:t>is a method</a:t>
            </a:r>
          </a:p>
        </p:txBody>
      </p:sp>
      <p:sp>
        <p:nvSpPr>
          <p:cNvPr id="8" name="TextBox 7"/>
          <p:cNvSpPr txBox="1"/>
          <p:nvPr/>
        </p:nvSpPr>
        <p:spPr>
          <a:xfrm>
            <a:off x="1" y="1187939"/>
            <a:ext cx="11067858" cy="452590"/>
          </a:xfrm>
          <a:prstGeom prst="rect">
            <a:avLst/>
          </a:prstGeom>
          <a:noFill/>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14225"/>
            <a:r>
              <a:rPr lang="en-US" sz="2353" kern="0" dirty="0">
                <a:ln>
                  <a:solidFill>
                    <a:srgbClr val="FFFFFF">
                      <a:alpha val="0"/>
                    </a:srgbClr>
                  </a:solidFill>
                </a:ln>
                <a:solidFill>
                  <a:srgbClr val="CB3B1D"/>
                </a:solidFill>
                <a:latin typeface="+mj-lt"/>
                <a:ea typeface="Segoe UI" pitchFamily="34" charset="0"/>
                <a:cs typeface="Segoe UI" pitchFamily="34" charset="0"/>
              </a:rPr>
              <a:t>Sample code to search through error messages in a log file (stored in HDFS)</a:t>
            </a:r>
          </a:p>
        </p:txBody>
      </p:sp>
    </p:spTree>
    <p:extLst>
      <p:ext uri="{BB962C8B-B14F-4D97-AF65-F5344CB8AC3E}">
        <p14:creationId xmlns:p14="http://schemas.microsoft.com/office/powerpoint/2010/main" val="1748257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RDD transformations</a:t>
            </a:r>
          </a:p>
        </p:txBody>
      </p:sp>
      <p:sp>
        <p:nvSpPr>
          <p:cNvPr id="4" name="TextBox 3"/>
          <p:cNvSpPr txBox="1"/>
          <p:nvPr/>
        </p:nvSpPr>
        <p:spPr>
          <a:xfrm>
            <a:off x="455993" y="1682050"/>
            <a:ext cx="6516200" cy="4607869"/>
          </a:xfrm>
          <a:prstGeom prst="rect">
            <a:avLst/>
          </a:prstGeom>
          <a:solidFill>
            <a:schemeClr val="bg1">
              <a:lumMod val="95000"/>
            </a:schemeClr>
          </a:solidFill>
          <a:ln w="63500">
            <a:solidFill>
              <a:srgbClr val="DC3C00"/>
            </a:solidFill>
          </a:ln>
        </p:spPr>
        <p:txBody>
          <a:bodyPr wrap="none" lIns="182854" tIns="146284" rIns="182854" bIns="146284" rtlCol="0" anchor="ctr">
            <a:noAutofit/>
          </a:bodyPr>
          <a:lstStyle/>
          <a:p>
            <a:pPr defTabSz="914225">
              <a:spcBef>
                <a:spcPts val="600"/>
              </a:spcBef>
            </a:pPr>
            <a:r>
              <a:rPr lang="en-US" sz="1372" i="1" kern="0" dirty="0">
                <a:solidFill>
                  <a:schemeClr val="tx2"/>
                </a:solidFill>
                <a:latin typeface="Consolas" panose="020B0609020204030204" pitchFamily="49" charset="0"/>
              </a:rPr>
              <a:t>// Returns a new distributed data set formed by passing each </a:t>
            </a:r>
          </a:p>
          <a:p>
            <a:pPr defTabSz="914225">
              <a:spcBef>
                <a:spcPts val="600"/>
              </a:spcBef>
            </a:pPr>
            <a:r>
              <a:rPr lang="en-US" sz="1372" i="1" kern="0" dirty="0">
                <a:solidFill>
                  <a:schemeClr val="tx2"/>
                </a:solidFill>
                <a:latin typeface="Consolas" panose="020B0609020204030204" pitchFamily="49" charset="0"/>
              </a:rPr>
              <a:t>element of the source through a function </a:t>
            </a:r>
            <a:r>
              <a:rPr lang="en-US" sz="1372" i="1" kern="0" dirty="0" err="1">
                <a:solidFill>
                  <a:schemeClr val="tx2"/>
                </a:solidFill>
                <a:latin typeface="Consolas" panose="020B0609020204030204" pitchFamily="49" charset="0"/>
              </a:rPr>
              <a:t>func</a:t>
            </a:r>
            <a:r>
              <a:rPr lang="en-US" sz="1372" i="1" kern="0" dirty="0">
                <a:solidFill>
                  <a:schemeClr val="tx2"/>
                </a:solidFill>
                <a:latin typeface="Consolas" panose="020B0609020204030204" pitchFamily="49" charset="0"/>
              </a:rPr>
              <a:t>.</a:t>
            </a:r>
          </a:p>
          <a:p>
            <a:pPr defTabSz="914225">
              <a:spcBef>
                <a:spcPts val="600"/>
              </a:spcBef>
            </a:pPr>
            <a:r>
              <a:rPr lang="en-US" sz="1372" kern="0" dirty="0">
                <a:solidFill>
                  <a:schemeClr val="tx2"/>
                </a:solidFill>
                <a:latin typeface="Consolas" panose="020B0609020204030204" pitchFamily="49" charset="0"/>
              </a:rPr>
              <a:t>map(</a:t>
            </a:r>
            <a:r>
              <a:rPr lang="en-US" sz="1372" i="1" kern="0" dirty="0" err="1">
                <a:solidFill>
                  <a:schemeClr val="tx2"/>
                </a:solidFill>
                <a:latin typeface="Consolas" panose="020B0609020204030204" pitchFamily="49" charset="0"/>
              </a:rPr>
              <a:t>func</a:t>
            </a:r>
            <a:r>
              <a:rPr lang="en-US" sz="1372" kern="0" dirty="0">
                <a:solidFill>
                  <a:schemeClr val="tx2"/>
                </a:solidFill>
                <a:latin typeface="Consolas" panose="020B0609020204030204" pitchFamily="49" charset="0"/>
              </a:rPr>
              <a:t>)</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Returns a new data set formed by selecting those elements </a:t>
            </a:r>
          </a:p>
          <a:p>
            <a:pPr defTabSz="914225">
              <a:spcBef>
                <a:spcPts val="600"/>
              </a:spcBef>
            </a:pPr>
            <a:r>
              <a:rPr lang="en-US" sz="1372" i="1" kern="0" dirty="0">
                <a:solidFill>
                  <a:schemeClr val="tx2"/>
                </a:solidFill>
                <a:latin typeface="Consolas" panose="020B0609020204030204" pitchFamily="49" charset="0"/>
              </a:rPr>
              <a:t>of the source on which </a:t>
            </a:r>
            <a:r>
              <a:rPr lang="en-US" sz="1372" i="1" kern="0" dirty="0" err="1">
                <a:solidFill>
                  <a:schemeClr val="tx2"/>
                </a:solidFill>
                <a:latin typeface="Consolas" panose="020B0609020204030204" pitchFamily="49" charset="0"/>
              </a:rPr>
              <a:t>func</a:t>
            </a:r>
            <a:r>
              <a:rPr lang="en-US" sz="1372" i="1" kern="0" dirty="0">
                <a:solidFill>
                  <a:schemeClr val="tx2"/>
                </a:solidFill>
                <a:latin typeface="Consolas" panose="020B0609020204030204" pitchFamily="49" charset="0"/>
              </a:rPr>
              <a:t> returns true.</a:t>
            </a:r>
          </a:p>
          <a:p>
            <a:pPr defTabSz="914225">
              <a:spcBef>
                <a:spcPts val="600"/>
              </a:spcBef>
            </a:pPr>
            <a:r>
              <a:rPr lang="en-US" sz="1372" kern="0" dirty="0">
                <a:solidFill>
                  <a:schemeClr val="tx2"/>
                </a:solidFill>
                <a:latin typeface="Consolas" panose="020B0609020204030204" pitchFamily="49" charset="0"/>
              </a:rPr>
              <a:t>filter(</a:t>
            </a:r>
            <a:r>
              <a:rPr lang="en-US" sz="1372" i="1" kern="0" dirty="0" err="1">
                <a:solidFill>
                  <a:schemeClr val="tx2"/>
                </a:solidFill>
                <a:latin typeface="Consolas" panose="020B0609020204030204" pitchFamily="49" charset="0"/>
              </a:rPr>
              <a:t>func</a:t>
            </a:r>
            <a:r>
              <a:rPr lang="en-US" sz="1372" kern="0" dirty="0">
                <a:solidFill>
                  <a:schemeClr val="tx2"/>
                </a:solidFill>
                <a:latin typeface="Consolas" panose="020B0609020204030204" pitchFamily="49" charset="0"/>
              </a:rPr>
              <a:t>)</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Returns a new data set that contains the union of the </a:t>
            </a:r>
          </a:p>
          <a:p>
            <a:pPr defTabSz="914225">
              <a:spcBef>
                <a:spcPts val="600"/>
              </a:spcBef>
            </a:pPr>
            <a:r>
              <a:rPr lang="en-US" sz="1372" i="1" kern="0" dirty="0">
                <a:solidFill>
                  <a:schemeClr val="tx2"/>
                </a:solidFill>
                <a:latin typeface="Consolas" panose="020B0609020204030204" pitchFamily="49" charset="0"/>
              </a:rPr>
              <a:t>elements in the source data set and in the argument.</a:t>
            </a:r>
          </a:p>
          <a:p>
            <a:pPr defTabSz="914225">
              <a:spcBef>
                <a:spcPts val="600"/>
              </a:spcBef>
            </a:pPr>
            <a:r>
              <a:rPr lang="en-US" sz="1372" kern="0" dirty="0">
                <a:solidFill>
                  <a:schemeClr val="tx2"/>
                </a:solidFill>
                <a:latin typeface="Consolas" panose="020B0609020204030204" pitchFamily="49" charset="0"/>
              </a:rPr>
              <a:t>union(</a:t>
            </a:r>
            <a:r>
              <a:rPr lang="en-US" sz="1372" i="1" kern="0" dirty="0" err="1">
                <a:solidFill>
                  <a:schemeClr val="tx2"/>
                </a:solidFill>
                <a:latin typeface="Consolas" panose="020B0609020204030204" pitchFamily="49" charset="0"/>
              </a:rPr>
              <a:t>otherDataset</a:t>
            </a:r>
            <a:r>
              <a:rPr lang="en-US" sz="1372" kern="0" dirty="0">
                <a:solidFill>
                  <a:schemeClr val="tx2"/>
                </a:solidFill>
                <a:latin typeface="Consolas" panose="020B0609020204030204" pitchFamily="49" charset="0"/>
              </a:rPr>
              <a:t>)</a:t>
            </a:r>
          </a:p>
          <a:p>
            <a:pPr defTabSz="914225">
              <a:lnSpc>
                <a:spcPts val="2100"/>
              </a:lnSpc>
              <a:spcBef>
                <a:spcPts val="600"/>
              </a:spcBef>
            </a:pPr>
            <a:endParaRPr lang="en-US" sz="1372" i="1" kern="0" dirty="0">
              <a:solidFill>
                <a:schemeClr val="tx2"/>
              </a:solidFill>
              <a:latin typeface="Consolas" panose="020B0609020204030204" pitchFamily="49" charset="0"/>
            </a:endParaRPr>
          </a:p>
          <a:p>
            <a:pPr defTabSz="914225">
              <a:lnSpc>
                <a:spcPts val="2100"/>
              </a:lnSpc>
              <a:spcBef>
                <a:spcPts val="600"/>
              </a:spcBef>
            </a:pPr>
            <a:r>
              <a:rPr lang="en-US" sz="1372" i="1" kern="0" dirty="0">
                <a:solidFill>
                  <a:schemeClr val="tx2"/>
                </a:solidFill>
                <a:latin typeface="Consolas" panose="020B0609020204030204" pitchFamily="49" charset="0"/>
              </a:rPr>
              <a:t>// Returns a new data set that contains the distinct elements of </a:t>
            </a:r>
          </a:p>
          <a:p>
            <a:pPr defTabSz="914225">
              <a:lnSpc>
                <a:spcPts val="2100"/>
              </a:lnSpc>
              <a:spcBef>
                <a:spcPts val="600"/>
              </a:spcBef>
            </a:pPr>
            <a:r>
              <a:rPr lang="en-US" sz="1372" i="1" kern="0" dirty="0">
                <a:solidFill>
                  <a:schemeClr val="tx2"/>
                </a:solidFill>
                <a:latin typeface="Consolas" panose="020B0609020204030204" pitchFamily="49" charset="0"/>
              </a:rPr>
              <a:t>the source data set.</a:t>
            </a:r>
          </a:p>
          <a:p>
            <a:pPr defTabSz="914225">
              <a:lnSpc>
                <a:spcPts val="2100"/>
              </a:lnSpc>
              <a:spcBef>
                <a:spcPts val="600"/>
              </a:spcBef>
            </a:pPr>
            <a:r>
              <a:rPr lang="en-US" sz="1372" kern="0" dirty="0">
                <a:solidFill>
                  <a:schemeClr val="tx2"/>
                </a:solidFill>
                <a:latin typeface="Consolas" panose="020B0609020204030204" pitchFamily="49" charset="0"/>
              </a:rPr>
              <a:t>distinct(([</a:t>
            </a:r>
            <a:r>
              <a:rPr lang="en-US" sz="1372" i="1" kern="0" dirty="0" err="1">
                <a:solidFill>
                  <a:schemeClr val="tx2"/>
                </a:solidFill>
                <a:latin typeface="Consolas" panose="020B0609020204030204" pitchFamily="49" charset="0"/>
              </a:rPr>
              <a:t>numTasks</a:t>
            </a:r>
            <a:r>
              <a:rPr lang="en-US" sz="1372" kern="0" dirty="0">
                <a:solidFill>
                  <a:schemeClr val="tx2"/>
                </a:solidFill>
                <a:latin typeface="Consolas" panose="020B0609020204030204" pitchFamily="49" charset="0"/>
              </a:rPr>
              <a:t>]))</a:t>
            </a:r>
          </a:p>
        </p:txBody>
      </p:sp>
      <p:sp>
        <p:nvSpPr>
          <p:cNvPr id="6" name="TextBox 5"/>
          <p:cNvSpPr txBox="1"/>
          <p:nvPr/>
        </p:nvSpPr>
        <p:spPr>
          <a:xfrm>
            <a:off x="1" y="1187939"/>
            <a:ext cx="6631815" cy="452590"/>
          </a:xfrm>
          <a:prstGeom prst="rect">
            <a:avLst/>
          </a:prstGeom>
          <a:noFill/>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14225"/>
            <a:r>
              <a:rPr lang="en-US" sz="2353" kern="0" dirty="0">
                <a:ln>
                  <a:solidFill>
                    <a:srgbClr val="FFFFFF">
                      <a:alpha val="0"/>
                    </a:srgbClr>
                  </a:solidFill>
                </a:ln>
                <a:solidFill>
                  <a:srgbClr val="CB3B1D"/>
                </a:solidFill>
                <a:latin typeface="+mj-lt"/>
                <a:ea typeface="Segoe UI" pitchFamily="34" charset="0"/>
                <a:cs typeface="Segoe UI" pitchFamily="34" charset="0"/>
              </a:rPr>
              <a:t>Sample code of all RDD transformations</a:t>
            </a:r>
          </a:p>
        </p:txBody>
      </p:sp>
    </p:spTree>
    <p:extLst>
      <p:ext uri="{BB962C8B-B14F-4D97-AF65-F5344CB8AC3E}">
        <p14:creationId xmlns:p14="http://schemas.microsoft.com/office/powerpoint/2010/main" val="2036537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RDD actions</a:t>
            </a:r>
          </a:p>
        </p:txBody>
      </p:sp>
      <p:sp>
        <p:nvSpPr>
          <p:cNvPr id="4" name="TextBox 3"/>
          <p:cNvSpPr txBox="1"/>
          <p:nvPr/>
        </p:nvSpPr>
        <p:spPr>
          <a:xfrm>
            <a:off x="455993" y="1682050"/>
            <a:ext cx="6516200" cy="4333369"/>
          </a:xfrm>
          <a:prstGeom prst="rect">
            <a:avLst/>
          </a:prstGeom>
          <a:solidFill>
            <a:schemeClr val="bg1">
              <a:lumMod val="95000"/>
            </a:schemeClr>
          </a:solidFill>
          <a:ln w="63500">
            <a:solidFill>
              <a:srgbClr val="DC3C00"/>
            </a:solidFill>
          </a:ln>
        </p:spPr>
        <p:txBody>
          <a:bodyPr wrap="none" lIns="182854" tIns="146284" rIns="182854" bIns="146284" rtlCol="0" anchor="ctr">
            <a:noAutofit/>
          </a:bodyPr>
          <a:lstStyle/>
          <a:p>
            <a:pPr defTabSz="914225">
              <a:spcBef>
                <a:spcPts val="600"/>
              </a:spcBef>
            </a:pPr>
            <a:r>
              <a:rPr lang="en-US" sz="1372" i="1" kern="0" dirty="0">
                <a:solidFill>
                  <a:schemeClr val="tx2"/>
                </a:solidFill>
                <a:latin typeface="Consolas" panose="020B0609020204030204" pitchFamily="49" charset="0"/>
              </a:rPr>
              <a:t>// Writes the elements of the data set as a text file (or a set </a:t>
            </a:r>
          </a:p>
          <a:p>
            <a:pPr defTabSz="914225">
              <a:spcBef>
                <a:spcPts val="600"/>
              </a:spcBef>
            </a:pPr>
            <a:r>
              <a:rPr lang="en-US" sz="1372" i="1" kern="0" dirty="0">
                <a:solidFill>
                  <a:schemeClr val="tx2"/>
                </a:solidFill>
                <a:latin typeface="Consolas" panose="020B0609020204030204" pitchFamily="49" charset="0"/>
              </a:rPr>
              <a:t>of text files) in a given directory in either the local </a:t>
            </a:r>
          </a:p>
          <a:p>
            <a:pPr defTabSz="914225">
              <a:spcBef>
                <a:spcPts val="600"/>
              </a:spcBef>
            </a:pPr>
            <a:r>
              <a:rPr lang="en-US" sz="1372" i="1" kern="0" dirty="0">
                <a:solidFill>
                  <a:schemeClr val="tx2"/>
                </a:solidFill>
                <a:latin typeface="Consolas" panose="020B0609020204030204" pitchFamily="49" charset="0"/>
              </a:rPr>
              <a:t>filesystem, HDFS, or other Hadoop-supported file systems. </a:t>
            </a:r>
          </a:p>
          <a:p>
            <a:pPr defTabSz="914225">
              <a:spcBef>
                <a:spcPts val="600"/>
              </a:spcBef>
            </a:pPr>
            <a:r>
              <a:rPr lang="en-US" sz="1372" i="1" kern="0" dirty="0">
                <a:solidFill>
                  <a:schemeClr val="tx2"/>
                </a:solidFill>
                <a:latin typeface="Consolas" panose="020B0609020204030204" pitchFamily="49" charset="0"/>
              </a:rPr>
              <a:t>Spark will call </a:t>
            </a:r>
            <a:r>
              <a:rPr lang="en-US" sz="1372" i="1" kern="0" dirty="0" err="1">
                <a:solidFill>
                  <a:schemeClr val="tx2"/>
                </a:solidFill>
                <a:latin typeface="Consolas" panose="020B0609020204030204" pitchFamily="49" charset="0"/>
              </a:rPr>
              <a:t>ToString</a:t>
            </a:r>
            <a:r>
              <a:rPr lang="en-US" sz="1372" i="1" kern="0" dirty="0">
                <a:solidFill>
                  <a:schemeClr val="tx2"/>
                </a:solidFill>
                <a:latin typeface="Consolas" panose="020B0609020204030204" pitchFamily="49" charset="0"/>
              </a:rPr>
              <a:t> on each element to convert it to a </a:t>
            </a:r>
          </a:p>
          <a:p>
            <a:pPr defTabSz="914225">
              <a:spcBef>
                <a:spcPts val="600"/>
              </a:spcBef>
            </a:pPr>
            <a:r>
              <a:rPr lang="en-US" sz="1372" i="1" kern="0" dirty="0">
                <a:solidFill>
                  <a:schemeClr val="tx2"/>
                </a:solidFill>
                <a:latin typeface="Consolas" panose="020B0609020204030204" pitchFamily="49" charset="0"/>
              </a:rPr>
              <a:t>line of text in the file.</a:t>
            </a:r>
          </a:p>
          <a:p>
            <a:pPr defTabSz="914225">
              <a:spcBef>
                <a:spcPts val="600"/>
              </a:spcBef>
            </a:pPr>
            <a:r>
              <a:rPr lang="en-US" sz="1372" kern="0" dirty="0" err="1">
                <a:solidFill>
                  <a:schemeClr val="tx2"/>
                </a:solidFill>
                <a:latin typeface="Consolas" panose="020B0609020204030204" pitchFamily="49" charset="0"/>
              </a:rPr>
              <a:t>saveAsTextFile</a:t>
            </a:r>
            <a:r>
              <a:rPr lang="en-US" sz="1372" kern="0" dirty="0">
                <a:solidFill>
                  <a:schemeClr val="tx2"/>
                </a:solidFill>
                <a:latin typeface="Consolas" panose="020B0609020204030204" pitchFamily="49" charset="0"/>
              </a:rPr>
              <a:t>(</a:t>
            </a:r>
            <a:r>
              <a:rPr lang="en-US" sz="1372" i="1" kern="0" dirty="0">
                <a:solidFill>
                  <a:schemeClr val="tx2"/>
                </a:solidFill>
                <a:latin typeface="Consolas" panose="020B0609020204030204" pitchFamily="49" charset="0"/>
              </a:rPr>
              <a:t>path</a:t>
            </a:r>
            <a:r>
              <a:rPr lang="en-US" sz="1372" kern="0" dirty="0">
                <a:solidFill>
                  <a:schemeClr val="tx2"/>
                </a:solidFill>
                <a:latin typeface="Consolas" panose="020B0609020204030204" pitchFamily="49" charset="0"/>
              </a:rPr>
              <a:t>)</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Returns a “Map” of (K, </a:t>
            </a:r>
            <a:r>
              <a:rPr lang="en-US" sz="1372" i="1" kern="0" dirty="0" err="1">
                <a:solidFill>
                  <a:schemeClr val="tx2"/>
                </a:solidFill>
                <a:latin typeface="Consolas" panose="020B0609020204030204" pitchFamily="49" charset="0"/>
              </a:rPr>
              <a:t>Int</a:t>
            </a:r>
            <a:r>
              <a:rPr lang="en-US" sz="1372" i="1" kern="0" dirty="0">
                <a:solidFill>
                  <a:schemeClr val="tx2"/>
                </a:solidFill>
                <a:latin typeface="Consolas" panose="020B0609020204030204" pitchFamily="49" charset="0"/>
              </a:rPr>
              <a:t>) pairs with the count of each key. </a:t>
            </a:r>
          </a:p>
          <a:p>
            <a:pPr defTabSz="914225">
              <a:spcBef>
                <a:spcPts val="600"/>
              </a:spcBef>
            </a:pPr>
            <a:r>
              <a:rPr lang="en-US" sz="1372" i="1" kern="0" dirty="0">
                <a:solidFill>
                  <a:schemeClr val="tx2"/>
                </a:solidFill>
                <a:latin typeface="Consolas" panose="020B0609020204030204" pitchFamily="49" charset="0"/>
              </a:rPr>
              <a:t>Only available on RDDs of type (K, V).</a:t>
            </a:r>
          </a:p>
          <a:p>
            <a:pPr defTabSz="914225">
              <a:spcBef>
                <a:spcPts val="600"/>
              </a:spcBef>
            </a:pPr>
            <a:r>
              <a:rPr lang="en-US" sz="1372" kern="0" dirty="0" err="1">
                <a:solidFill>
                  <a:schemeClr val="tx2"/>
                </a:solidFill>
                <a:latin typeface="Consolas" panose="020B0609020204030204" pitchFamily="49" charset="0"/>
              </a:rPr>
              <a:t>countByKey</a:t>
            </a:r>
            <a:r>
              <a:rPr lang="en-US" sz="1372" kern="0" dirty="0">
                <a:solidFill>
                  <a:schemeClr val="tx2"/>
                </a:solidFill>
                <a:latin typeface="Consolas" panose="020B0609020204030204" pitchFamily="49" charset="0"/>
              </a:rPr>
              <a:t>()</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Returns all the elements of the data set as an array at the </a:t>
            </a:r>
          </a:p>
          <a:p>
            <a:pPr defTabSz="914225">
              <a:spcBef>
                <a:spcPts val="600"/>
              </a:spcBef>
            </a:pPr>
            <a:r>
              <a:rPr lang="en-US" sz="1372" i="1" kern="0" dirty="0">
                <a:solidFill>
                  <a:schemeClr val="tx2"/>
                </a:solidFill>
                <a:latin typeface="Consolas" panose="020B0609020204030204" pitchFamily="49" charset="0"/>
              </a:rPr>
              <a:t>driver program. Usually useful after a filter or other operation </a:t>
            </a:r>
          </a:p>
          <a:p>
            <a:pPr defTabSz="914225">
              <a:spcBef>
                <a:spcPts val="600"/>
              </a:spcBef>
            </a:pPr>
            <a:r>
              <a:rPr lang="en-US" sz="1372" i="1" kern="0" dirty="0">
                <a:solidFill>
                  <a:schemeClr val="tx2"/>
                </a:solidFill>
                <a:latin typeface="Consolas" panose="020B0609020204030204" pitchFamily="49" charset="0"/>
              </a:rPr>
              <a:t>returns a sufficiently small subset of the data.</a:t>
            </a:r>
          </a:p>
          <a:p>
            <a:pPr defTabSz="914225">
              <a:spcBef>
                <a:spcPts val="600"/>
              </a:spcBef>
            </a:pPr>
            <a:r>
              <a:rPr lang="en-US" sz="1372" kern="0" dirty="0">
                <a:solidFill>
                  <a:schemeClr val="tx2"/>
                </a:solidFill>
                <a:latin typeface="Consolas" panose="020B0609020204030204" pitchFamily="49" charset="0"/>
              </a:rPr>
              <a:t>collect() </a:t>
            </a:r>
          </a:p>
        </p:txBody>
      </p:sp>
      <p:sp>
        <p:nvSpPr>
          <p:cNvPr id="6" name="TextBox 5"/>
          <p:cNvSpPr txBox="1"/>
          <p:nvPr/>
        </p:nvSpPr>
        <p:spPr>
          <a:xfrm>
            <a:off x="1" y="1191463"/>
            <a:ext cx="6631815" cy="452590"/>
          </a:xfrm>
          <a:prstGeom prst="rect">
            <a:avLst/>
          </a:prstGeom>
          <a:noFill/>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14225"/>
            <a:r>
              <a:rPr lang="en-US" sz="2353" kern="0" dirty="0">
                <a:ln>
                  <a:solidFill>
                    <a:srgbClr val="FFFFFF">
                      <a:alpha val="0"/>
                    </a:srgbClr>
                  </a:solidFill>
                </a:ln>
                <a:solidFill>
                  <a:srgbClr val="CB3B1D"/>
                </a:solidFill>
                <a:latin typeface="+mj-lt"/>
                <a:ea typeface="Segoe UI" pitchFamily="34" charset="0"/>
                <a:cs typeface="Segoe UI" pitchFamily="34" charset="0"/>
              </a:rPr>
              <a:t>Sample code of all RDD actions</a:t>
            </a:r>
          </a:p>
        </p:txBody>
      </p:sp>
    </p:spTree>
    <p:extLst>
      <p:ext uri="{BB962C8B-B14F-4D97-AF65-F5344CB8AC3E}">
        <p14:creationId xmlns:p14="http://schemas.microsoft.com/office/powerpoint/2010/main" val="962498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RDD persistence options</a:t>
            </a:r>
          </a:p>
        </p:txBody>
      </p:sp>
      <p:sp>
        <p:nvSpPr>
          <p:cNvPr id="4" name="TextBox 3"/>
          <p:cNvSpPr txBox="1"/>
          <p:nvPr/>
        </p:nvSpPr>
        <p:spPr>
          <a:xfrm>
            <a:off x="455993" y="1682050"/>
            <a:ext cx="6516200" cy="4651245"/>
          </a:xfrm>
          <a:prstGeom prst="rect">
            <a:avLst/>
          </a:prstGeom>
          <a:solidFill>
            <a:schemeClr val="bg1">
              <a:lumMod val="95000"/>
            </a:schemeClr>
          </a:solidFill>
          <a:ln w="63500">
            <a:solidFill>
              <a:srgbClr val="DC3C00"/>
            </a:solidFill>
          </a:ln>
        </p:spPr>
        <p:txBody>
          <a:bodyPr wrap="none" lIns="182854" tIns="146284" rIns="182854" bIns="146284" rtlCol="0" anchor="ctr">
            <a:noAutofit/>
          </a:bodyPr>
          <a:lstStyle/>
          <a:p>
            <a:pPr defTabSz="914225">
              <a:spcBef>
                <a:spcPts val="600"/>
              </a:spcBef>
            </a:pPr>
            <a:r>
              <a:rPr lang="en-US" sz="1372" i="1" kern="0" dirty="0">
                <a:solidFill>
                  <a:schemeClr val="tx2"/>
                </a:solidFill>
                <a:latin typeface="Consolas" panose="020B0609020204030204" pitchFamily="49" charset="0"/>
              </a:rPr>
              <a:t>// Store RDD as </a:t>
            </a:r>
            <a:r>
              <a:rPr lang="en-US" sz="1372" i="1" kern="0" dirty="0" err="1">
                <a:solidFill>
                  <a:schemeClr val="tx2"/>
                </a:solidFill>
                <a:latin typeface="Consolas" panose="020B0609020204030204" pitchFamily="49" charset="0"/>
              </a:rPr>
              <a:t>deserialized</a:t>
            </a:r>
            <a:r>
              <a:rPr lang="en-US" sz="1372" i="1" kern="0" dirty="0">
                <a:solidFill>
                  <a:schemeClr val="tx2"/>
                </a:solidFill>
                <a:latin typeface="Consolas" panose="020B0609020204030204" pitchFamily="49" charset="0"/>
              </a:rPr>
              <a:t> Java objects in the JVM. If the </a:t>
            </a:r>
          </a:p>
          <a:p>
            <a:pPr defTabSz="914225">
              <a:spcBef>
                <a:spcPts val="600"/>
              </a:spcBef>
            </a:pPr>
            <a:r>
              <a:rPr lang="en-US" sz="1372" i="1" kern="0" dirty="0">
                <a:solidFill>
                  <a:schemeClr val="tx2"/>
                </a:solidFill>
                <a:latin typeface="Consolas" panose="020B0609020204030204" pitchFamily="49" charset="0"/>
              </a:rPr>
              <a:t>RDD does not fit in-memory, some partitions will not be cached </a:t>
            </a:r>
          </a:p>
          <a:p>
            <a:pPr defTabSz="914225">
              <a:spcBef>
                <a:spcPts val="600"/>
              </a:spcBef>
            </a:pPr>
            <a:r>
              <a:rPr lang="en-US" sz="1372" i="1" kern="0" dirty="0">
                <a:solidFill>
                  <a:schemeClr val="tx2"/>
                </a:solidFill>
                <a:latin typeface="Consolas" panose="020B0609020204030204" pitchFamily="49" charset="0"/>
              </a:rPr>
              <a:t>and will be recomputed on the fly each time they are needed. </a:t>
            </a:r>
          </a:p>
          <a:p>
            <a:pPr defTabSz="914225">
              <a:spcBef>
                <a:spcPts val="600"/>
              </a:spcBef>
            </a:pPr>
            <a:r>
              <a:rPr lang="en-US" sz="1372" i="1" kern="0" dirty="0">
                <a:solidFill>
                  <a:schemeClr val="tx2"/>
                </a:solidFill>
                <a:latin typeface="Consolas" panose="020B0609020204030204" pitchFamily="49" charset="0"/>
              </a:rPr>
              <a:t>This is the default level.</a:t>
            </a:r>
          </a:p>
          <a:p>
            <a:pPr defTabSz="914225">
              <a:spcBef>
                <a:spcPts val="600"/>
              </a:spcBef>
            </a:pPr>
            <a:r>
              <a:rPr lang="en-US" sz="1372" kern="0" dirty="0">
                <a:solidFill>
                  <a:schemeClr val="tx2"/>
                </a:solidFill>
                <a:latin typeface="Consolas" panose="020B0609020204030204" pitchFamily="49" charset="0"/>
              </a:rPr>
              <a:t>MEMORY_ONLY</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Store RDD as </a:t>
            </a:r>
            <a:r>
              <a:rPr lang="en-US" sz="1372" i="1" kern="0" dirty="0" err="1">
                <a:solidFill>
                  <a:schemeClr val="tx2"/>
                </a:solidFill>
                <a:latin typeface="Consolas" panose="020B0609020204030204" pitchFamily="49" charset="0"/>
              </a:rPr>
              <a:t>deserialized</a:t>
            </a:r>
            <a:r>
              <a:rPr lang="en-US" sz="1372" i="1" kern="0" dirty="0">
                <a:solidFill>
                  <a:schemeClr val="tx2"/>
                </a:solidFill>
                <a:latin typeface="Consolas" panose="020B0609020204030204" pitchFamily="49" charset="0"/>
              </a:rPr>
              <a:t> Java objects in the JVM. If the </a:t>
            </a:r>
          </a:p>
          <a:p>
            <a:pPr defTabSz="914225">
              <a:spcBef>
                <a:spcPts val="600"/>
              </a:spcBef>
            </a:pPr>
            <a:r>
              <a:rPr lang="en-US" sz="1372" i="1" kern="0" dirty="0">
                <a:solidFill>
                  <a:schemeClr val="tx2"/>
                </a:solidFill>
                <a:latin typeface="Consolas" panose="020B0609020204030204" pitchFamily="49" charset="0"/>
              </a:rPr>
              <a:t>RDD does not fit in-memory, store the partitions that do not </a:t>
            </a:r>
          </a:p>
          <a:p>
            <a:pPr defTabSz="914225">
              <a:spcBef>
                <a:spcPts val="600"/>
              </a:spcBef>
            </a:pPr>
            <a:r>
              <a:rPr lang="en-US" sz="1372" i="1" kern="0" dirty="0">
                <a:solidFill>
                  <a:schemeClr val="tx2"/>
                </a:solidFill>
                <a:latin typeface="Consolas" panose="020B0609020204030204" pitchFamily="49" charset="0"/>
              </a:rPr>
              <a:t>fit on-disk, and read them from there when they are needed.</a:t>
            </a:r>
          </a:p>
          <a:p>
            <a:pPr defTabSz="914225">
              <a:spcBef>
                <a:spcPts val="600"/>
              </a:spcBef>
            </a:pPr>
            <a:r>
              <a:rPr lang="en-US" sz="1372" kern="0" dirty="0">
                <a:solidFill>
                  <a:schemeClr val="tx2"/>
                </a:solidFill>
                <a:latin typeface="Consolas" panose="020B0609020204030204" pitchFamily="49" charset="0"/>
              </a:rPr>
              <a:t>MEMORY_AND_DISK</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Store RDD as serialized Java objects (one byte array per </a:t>
            </a:r>
          </a:p>
          <a:p>
            <a:pPr defTabSz="914225">
              <a:spcBef>
                <a:spcPts val="600"/>
              </a:spcBef>
            </a:pPr>
            <a:r>
              <a:rPr lang="en-US" sz="1372" i="1" kern="0" dirty="0">
                <a:solidFill>
                  <a:schemeClr val="tx2"/>
                </a:solidFill>
                <a:latin typeface="Consolas" panose="020B0609020204030204" pitchFamily="49" charset="0"/>
              </a:rPr>
              <a:t>partition). This is generally more space-efficient than </a:t>
            </a:r>
          </a:p>
          <a:p>
            <a:pPr defTabSz="914225">
              <a:spcBef>
                <a:spcPts val="600"/>
              </a:spcBef>
            </a:pPr>
            <a:r>
              <a:rPr lang="en-US" sz="1372" i="1" kern="0" dirty="0" err="1">
                <a:solidFill>
                  <a:schemeClr val="tx2"/>
                </a:solidFill>
                <a:latin typeface="Consolas" panose="020B0609020204030204" pitchFamily="49" charset="0"/>
              </a:rPr>
              <a:t>deserialized</a:t>
            </a:r>
            <a:r>
              <a:rPr lang="en-US" sz="1372" i="1" kern="0" dirty="0">
                <a:solidFill>
                  <a:schemeClr val="tx2"/>
                </a:solidFill>
                <a:latin typeface="Consolas" panose="020B0609020204030204" pitchFamily="49" charset="0"/>
              </a:rPr>
              <a:t> objects, especially when using a fast </a:t>
            </a:r>
            <a:r>
              <a:rPr lang="en-US" sz="1372" i="1" kern="0" dirty="0" err="1">
                <a:solidFill>
                  <a:schemeClr val="tx2"/>
                </a:solidFill>
                <a:latin typeface="Consolas" panose="020B0609020204030204" pitchFamily="49" charset="0"/>
              </a:rPr>
              <a:t>serializer</a:t>
            </a:r>
            <a:r>
              <a:rPr lang="en-US" sz="1372" i="1" kern="0" dirty="0">
                <a:solidFill>
                  <a:schemeClr val="tx2"/>
                </a:solidFill>
                <a:latin typeface="Consolas" panose="020B0609020204030204" pitchFamily="49" charset="0"/>
              </a:rPr>
              <a:t>, </a:t>
            </a:r>
          </a:p>
          <a:p>
            <a:pPr defTabSz="914225">
              <a:spcBef>
                <a:spcPts val="600"/>
              </a:spcBef>
            </a:pPr>
            <a:r>
              <a:rPr lang="en-US" sz="1372" i="1" kern="0" dirty="0">
                <a:solidFill>
                  <a:schemeClr val="tx2"/>
                </a:solidFill>
                <a:latin typeface="Consolas" panose="020B0609020204030204" pitchFamily="49" charset="0"/>
              </a:rPr>
              <a:t>but it is more CPU-intensive to read.</a:t>
            </a:r>
          </a:p>
          <a:p>
            <a:pPr defTabSz="914225">
              <a:spcBef>
                <a:spcPts val="600"/>
              </a:spcBef>
            </a:pPr>
            <a:r>
              <a:rPr lang="en-US" sz="1372" kern="0" dirty="0">
                <a:solidFill>
                  <a:schemeClr val="tx2"/>
                </a:solidFill>
                <a:latin typeface="Consolas" panose="020B0609020204030204" pitchFamily="49" charset="0"/>
              </a:rPr>
              <a:t>MEMORY_ONLY_SER</a:t>
            </a:r>
            <a:endParaRPr lang="en-US" sz="2000" kern="0" dirty="0">
              <a:solidFill>
                <a:srgbClr val="000000">
                  <a:lumMod val="65000"/>
                  <a:lumOff val="35000"/>
                </a:srgbClr>
              </a:solidFill>
            </a:endParaRPr>
          </a:p>
        </p:txBody>
      </p:sp>
      <p:sp>
        <p:nvSpPr>
          <p:cNvPr id="6" name="TextBox 5"/>
          <p:cNvSpPr txBox="1"/>
          <p:nvPr/>
        </p:nvSpPr>
        <p:spPr>
          <a:xfrm>
            <a:off x="1" y="1191463"/>
            <a:ext cx="6631815" cy="452590"/>
          </a:xfrm>
          <a:prstGeom prst="rect">
            <a:avLst/>
          </a:prstGeom>
          <a:noFill/>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14225"/>
            <a:r>
              <a:rPr lang="en-US" sz="2353" kern="0" dirty="0">
                <a:ln>
                  <a:solidFill>
                    <a:srgbClr val="FFFFFF">
                      <a:alpha val="0"/>
                    </a:srgbClr>
                  </a:solidFill>
                </a:ln>
                <a:solidFill>
                  <a:srgbClr val="CB3B1D"/>
                </a:solidFill>
                <a:latin typeface="+mj-lt"/>
                <a:ea typeface="Segoe UI" pitchFamily="34" charset="0"/>
                <a:cs typeface="Segoe UI" pitchFamily="34" charset="0"/>
              </a:rPr>
              <a:t>Sample code of all RDD persistence options</a:t>
            </a:r>
          </a:p>
        </p:txBody>
      </p:sp>
    </p:spTree>
    <p:extLst>
      <p:ext uri="{BB962C8B-B14F-4D97-AF65-F5344CB8AC3E}">
        <p14:creationId xmlns:p14="http://schemas.microsoft.com/office/powerpoint/2010/main" val="867989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Accumulators</a:t>
            </a:r>
          </a:p>
        </p:txBody>
      </p:sp>
    </p:spTree>
    <p:extLst>
      <p:ext uri="{BB962C8B-B14F-4D97-AF65-F5344CB8AC3E}">
        <p14:creationId xmlns:p14="http://schemas.microsoft.com/office/powerpoint/2010/main" val="872195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58629"/>
          </a:xfrm>
        </p:spPr>
        <p:txBody>
          <a:bodyPr vert="horz" wrap="square" lIns="448212" tIns="91440" rIns="146304" bIns="91440" rtlCol="0" anchor="t" anchorCtr="0">
            <a:spAutoFit/>
          </a:bodyPr>
          <a:lstStyle/>
          <a:p>
            <a:r>
              <a:rPr lang="en-US" dirty="0"/>
              <a:t>RDD Fundamentals</a:t>
            </a:r>
          </a:p>
        </p:txBody>
      </p:sp>
    </p:spTree>
    <p:extLst>
      <p:ext uri="{BB962C8B-B14F-4D97-AF65-F5344CB8AC3E}">
        <p14:creationId xmlns:p14="http://schemas.microsoft.com/office/powerpoint/2010/main" val="3477346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827"/>
            <a:ext cx="7358154" cy="927809"/>
          </a:xfrm>
        </p:spPr>
        <p:txBody>
          <a:bodyPr vert="horz" wrap="square" lIns="448212" tIns="91440" rIns="146304" bIns="91440" rtlCol="0" anchor="t">
            <a:noAutofit/>
          </a:bodyPr>
          <a:lstStyle/>
          <a:p>
            <a:r>
              <a:rPr lang="en-US" dirty="0"/>
              <a:t>Core concept: Accumulators</a:t>
            </a:r>
          </a:p>
        </p:txBody>
      </p:sp>
      <p:sp>
        <p:nvSpPr>
          <p:cNvPr id="3" name="Slide Number Placeholder 2"/>
          <p:cNvSpPr>
            <a:spLocks noGrp="1"/>
          </p:cNvSpPr>
          <p:nvPr>
            <p:ph type="sldNum" sz="quarter" idx="4294967295"/>
          </p:nvPr>
        </p:nvSpPr>
        <p:spPr>
          <a:xfrm>
            <a:off x="11366418" y="6437316"/>
            <a:ext cx="555518" cy="133841"/>
          </a:xfrm>
        </p:spPr>
        <p:txBody>
          <a:bodyPr/>
          <a:lstStyle/>
          <a:p>
            <a:pPr defTabSz="896386">
              <a:defRPr/>
            </a:pPr>
            <a:fld id="{F8A0AC42-AA1D-4944-8D96-660DE70C7E1B}" type="slidenum">
              <a:rPr sz="1765" kern="0">
                <a:solidFill>
                  <a:sysClr val="windowText" lastClr="000000"/>
                </a:solidFill>
              </a:rPr>
              <a:pPr defTabSz="896386">
                <a:defRPr/>
              </a:pPr>
              <a:t>20</a:t>
            </a:fld>
            <a:endParaRPr sz="1765" kern="0" dirty="0">
              <a:solidFill>
                <a:sysClr val="windowText" lastClr="000000"/>
              </a:solidFill>
            </a:endParaRPr>
          </a:p>
        </p:txBody>
      </p:sp>
      <p:grpSp>
        <p:nvGrpSpPr>
          <p:cNvPr id="4159" name="Group 4158"/>
          <p:cNvGrpSpPr/>
          <p:nvPr/>
        </p:nvGrpSpPr>
        <p:grpSpPr>
          <a:xfrm>
            <a:off x="4894340" y="1458983"/>
            <a:ext cx="3250548" cy="4669166"/>
            <a:chOff x="4992481" y="1487742"/>
            <a:chExt cx="3315728" cy="4762792"/>
          </a:xfrm>
        </p:grpSpPr>
        <p:sp>
          <p:nvSpPr>
            <p:cNvPr id="53" name="Right Arrow 52"/>
            <p:cNvSpPr/>
            <p:nvPr/>
          </p:nvSpPr>
          <p:spPr bwMode="auto">
            <a:xfrm>
              <a:off x="7713299"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54" name="Text Placeholder 3"/>
            <p:cNvSpPr txBox="1">
              <a:spLocks/>
            </p:cNvSpPr>
            <p:nvPr/>
          </p:nvSpPr>
          <p:spPr>
            <a:xfrm>
              <a:off x="4992481" y="4350291"/>
              <a:ext cx="2742914" cy="1900243"/>
            </a:xfrm>
            <a:prstGeom prst="rect">
              <a:avLst/>
            </a:prstGeom>
            <a:solidFill>
              <a:srgbClr val="DC3C00"/>
            </a:solid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Apply an associative operation to understand the driver</a:t>
              </a:r>
            </a:p>
          </p:txBody>
        </p:sp>
        <p:sp>
          <p:nvSpPr>
            <p:cNvPr id="55" name="Text Placeholder 7"/>
            <p:cNvSpPr txBox="1">
              <a:spLocks/>
            </p:cNvSpPr>
            <p:nvPr/>
          </p:nvSpPr>
          <p:spPr>
            <a:xfrm>
              <a:off x="4992481" y="1487742"/>
              <a:ext cx="2742914" cy="2743200"/>
            </a:xfrm>
            <a:prstGeom prst="rect">
              <a:avLst/>
            </a:prstGeom>
            <a:solidFill>
              <a:schemeClr val="bg1">
                <a:lumMod val="95000"/>
              </a:schemeClr>
            </a:solid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p:txBody>
        </p:sp>
        <p:sp>
          <p:nvSpPr>
            <p:cNvPr id="57" name="Freeform 6"/>
            <p:cNvSpPr>
              <a:spLocks noEditPoints="1"/>
            </p:cNvSpPr>
            <p:nvPr/>
          </p:nvSpPr>
          <p:spPr bwMode="auto">
            <a:xfrm>
              <a:off x="6028039" y="2576192"/>
              <a:ext cx="671798" cy="566302"/>
            </a:xfrm>
            <a:custGeom>
              <a:avLst/>
              <a:gdLst>
                <a:gd name="T0" fmla="*/ 51 w 51"/>
                <a:gd name="T1" fmla="*/ 36 h 41"/>
                <a:gd name="T2" fmla="*/ 47 w 51"/>
                <a:gd name="T3" fmla="*/ 41 h 41"/>
                <a:gd name="T4" fmla="*/ 4 w 51"/>
                <a:gd name="T5" fmla="*/ 41 h 41"/>
                <a:gd name="T6" fmla="*/ 0 w 51"/>
                <a:gd name="T7" fmla="*/ 36 h 41"/>
                <a:gd name="T8" fmla="*/ 0 w 51"/>
                <a:gd name="T9" fmla="*/ 4 h 41"/>
                <a:gd name="T10" fmla="*/ 4 w 51"/>
                <a:gd name="T11" fmla="*/ 0 h 41"/>
                <a:gd name="T12" fmla="*/ 47 w 51"/>
                <a:gd name="T13" fmla="*/ 0 h 41"/>
                <a:gd name="T14" fmla="*/ 51 w 51"/>
                <a:gd name="T15" fmla="*/ 4 h 41"/>
                <a:gd name="T16" fmla="*/ 51 w 51"/>
                <a:gd name="T17" fmla="*/ 36 h 41"/>
                <a:gd name="T18" fmla="*/ 4 w 51"/>
                <a:gd name="T19" fmla="*/ 3 h 41"/>
                <a:gd name="T20" fmla="*/ 3 w 51"/>
                <a:gd name="T21" fmla="*/ 4 h 41"/>
                <a:gd name="T22" fmla="*/ 3 w 51"/>
                <a:gd name="T23" fmla="*/ 36 h 41"/>
                <a:gd name="T24" fmla="*/ 4 w 51"/>
                <a:gd name="T25" fmla="*/ 37 h 41"/>
                <a:gd name="T26" fmla="*/ 47 w 51"/>
                <a:gd name="T27" fmla="*/ 37 h 41"/>
                <a:gd name="T28" fmla="*/ 48 w 51"/>
                <a:gd name="T29" fmla="*/ 36 h 41"/>
                <a:gd name="T30" fmla="*/ 48 w 51"/>
                <a:gd name="T31" fmla="*/ 4 h 41"/>
                <a:gd name="T32" fmla="*/ 47 w 51"/>
                <a:gd name="T33" fmla="*/ 3 h 41"/>
                <a:gd name="T34" fmla="*/ 4 w 51"/>
                <a:gd name="T35" fmla="*/ 3 h 41"/>
                <a:gd name="T36" fmla="*/ 12 w 51"/>
                <a:gd name="T37" fmla="*/ 17 h 41"/>
                <a:gd name="T38" fmla="*/ 6 w 51"/>
                <a:gd name="T39" fmla="*/ 12 h 41"/>
                <a:gd name="T40" fmla="*/ 12 w 51"/>
                <a:gd name="T41" fmla="*/ 6 h 41"/>
                <a:gd name="T42" fmla="*/ 17 w 51"/>
                <a:gd name="T43" fmla="*/ 12 h 41"/>
                <a:gd name="T44" fmla="*/ 12 w 51"/>
                <a:gd name="T45" fmla="*/ 17 h 41"/>
                <a:gd name="T46" fmla="*/ 44 w 51"/>
                <a:gd name="T47" fmla="*/ 34 h 41"/>
                <a:gd name="T48" fmla="*/ 6 w 51"/>
                <a:gd name="T49" fmla="*/ 34 h 41"/>
                <a:gd name="T50" fmla="*/ 6 w 51"/>
                <a:gd name="T51" fmla="*/ 29 h 41"/>
                <a:gd name="T52" fmla="*/ 15 w 51"/>
                <a:gd name="T53" fmla="*/ 20 h 41"/>
                <a:gd name="T54" fmla="*/ 19 w 51"/>
                <a:gd name="T55" fmla="*/ 24 h 41"/>
                <a:gd name="T56" fmla="*/ 33 w 51"/>
                <a:gd name="T57" fmla="*/ 11 h 41"/>
                <a:gd name="T58" fmla="*/ 44 w 51"/>
                <a:gd name="T59" fmla="*/ 22 h 41"/>
                <a:gd name="T60" fmla="*/ 44 w 51"/>
                <a:gd name="T6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1">
                  <a:moveTo>
                    <a:pt x="51" y="36"/>
                  </a:moveTo>
                  <a:cubicBezTo>
                    <a:pt x="51" y="39"/>
                    <a:pt x="49" y="41"/>
                    <a:pt x="47" y="41"/>
                  </a:cubicBezTo>
                  <a:cubicBezTo>
                    <a:pt x="4" y="41"/>
                    <a:pt x="4" y="41"/>
                    <a:pt x="4" y="41"/>
                  </a:cubicBezTo>
                  <a:cubicBezTo>
                    <a:pt x="2" y="41"/>
                    <a:pt x="0" y="39"/>
                    <a:pt x="0" y="36"/>
                  </a:cubicBezTo>
                  <a:cubicBezTo>
                    <a:pt x="0" y="4"/>
                    <a:pt x="0" y="4"/>
                    <a:pt x="0" y="4"/>
                  </a:cubicBezTo>
                  <a:cubicBezTo>
                    <a:pt x="0" y="1"/>
                    <a:pt x="2" y="0"/>
                    <a:pt x="4" y="0"/>
                  </a:cubicBezTo>
                  <a:cubicBezTo>
                    <a:pt x="47" y="0"/>
                    <a:pt x="47" y="0"/>
                    <a:pt x="47" y="0"/>
                  </a:cubicBezTo>
                  <a:cubicBezTo>
                    <a:pt x="49" y="0"/>
                    <a:pt x="51" y="1"/>
                    <a:pt x="51" y="4"/>
                  </a:cubicBezTo>
                  <a:lnTo>
                    <a:pt x="51" y="36"/>
                  </a:lnTo>
                  <a:close/>
                  <a:moveTo>
                    <a:pt x="4" y="3"/>
                  </a:moveTo>
                  <a:cubicBezTo>
                    <a:pt x="3" y="3"/>
                    <a:pt x="3" y="3"/>
                    <a:pt x="3" y="4"/>
                  </a:cubicBezTo>
                  <a:cubicBezTo>
                    <a:pt x="3" y="36"/>
                    <a:pt x="3" y="36"/>
                    <a:pt x="3" y="36"/>
                  </a:cubicBezTo>
                  <a:cubicBezTo>
                    <a:pt x="3" y="37"/>
                    <a:pt x="3" y="37"/>
                    <a:pt x="4" y="37"/>
                  </a:cubicBezTo>
                  <a:cubicBezTo>
                    <a:pt x="47" y="37"/>
                    <a:pt x="47" y="37"/>
                    <a:pt x="47" y="37"/>
                  </a:cubicBezTo>
                  <a:cubicBezTo>
                    <a:pt x="47" y="37"/>
                    <a:pt x="48" y="37"/>
                    <a:pt x="48" y="36"/>
                  </a:cubicBezTo>
                  <a:cubicBezTo>
                    <a:pt x="48" y="4"/>
                    <a:pt x="48" y="4"/>
                    <a:pt x="48" y="4"/>
                  </a:cubicBezTo>
                  <a:cubicBezTo>
                    <a:pt x="48" y="3"/>
                    <a:pt x="47" y="3"/>
                    <a:pt x="47" y="3"/>
                  </a:cubicBezTo>
                  <a:lnTo>
                    <a:pt x="4" y="3"/>
                  </a:lnTo>
                  <a:close/>
                  <a:moveTo>
                    <a:pt x="12" y="17"/>
                  </a:moveTo>
                  <a:cubicBezTo>
                    <a:pt x="9" y="17"/>
                    <a:pt x="6" y="14"/>
                    <a:pt x="6" y="12"/>
                  </a:cubicBezTo>
                  <a:cubicBezTo>
                    <a:pt x="6" y="9"/>
                    <a:pt x="9" y="6"/>
                    <a:pt x="12" y="6"/>
                  </a:cubicBezTo>
                  <a:cubicBezTo>
                    <a:pt x="14" y="6"/>
                    <a:pt x="17" y="9"/>
                    <a:pt x="17" y="12"/>
                  </a:cubicBezTo>
                  <a:cubicBezTo>
                    <a:pt x="17" y="14"/>
                    <a:pt x="14" y="17"/>
                    <a:pt x="12" y="17"/>
                  </a:cubicBezTo>
                  <a:close/>
                  <a:moveTo>
                    <a:pt x="44" y="34"/>
                  </a:moveTo>
                  <a:cubicBezTo>
                    <a:pt x="6" y="34"/>
                    <a:pt x="6" y="34"/>
                    <a:pt x="6" y="34"/>
                  </a:cubicBezTo>
                  <a:cubicBezTo>
                    <a:pt x="6" y="29"/>
                    <a:pt x="6" y="29"/>
                    <a:pt x="6" y="29"/>
                  </a:cubicBezTo>
                  <a:cubicBezTo>
                    <a:pt x="15" y="20"/>
                    <a:pt x="15" y="20"/>
                    <a:pt x="15" y="20"/>
                  </a:cubicBezTo>
                  <a:cubicBezTo>
                    <a:pt x="19" y="24"/>
                    <a:pt x="19" y="24"/>
                    <a:pt x="19" y="24"/>
                  </a:cubicBezTo>
                  <a:cubicBezTo>
                    <a:pt x="33" y="11"/>
                    <a:pt x="33" y="11"/>
                    <a:pt x="33" y="11"/>
                  </a:cubicBezTo>
                  <a:cubicBezTo>
                    <a:pt x="44" y="22"/>
                    <a:pt x="44" y="22"/>
                    <a:pt x="44" y="22"/>
                  </a:cubicBezTo>
                  <a:lnTo>
                    <a:pt x="44" y="34"/>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117" name="Oval 4116"/>
            <p:cNvSpPr/>
            <p:nvPr/>
          </p:nvSpPr>
          <p:spPr bwMode="auto">
            <a:xfrm>
              <a:off x="5717476" y="2212880"/>
              <a:ext cx="1292924" cy="1292924"/>
            </a:xfrm>
            <a:prstGeom prst="ellipse">
              <a:avLst/>
            </a:prstGeom>
            <a:noFill/>
            <a:ln w="635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cxnSp>
          <p:nvCxnSpPr>
            <p:cNvPr id="4119" name="Straight Connector 4118"/>
            <p:cNvCxnSpPr/>
            <p:nvPr/>
          </p:nvCxnSpPr>
          <p:spPr>
            <a:xfrm>
              <a:off x="6860738" y="3362260"/>
              <a:ext cx="356518" cy="411480"/>
            </a:xfrm>
            <a:prstGeom prst="line">
              <a:avLst/>
            </a:prstGeom>
            <a:ln w="1016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8188588" y="1458984"/>
            <a:ext cx="2688994" cy="4669165"/>
            <a:chOff x="8352786" y="1487743"/>
            <a:chExt cx="2742914" cy="4762791"/>
          </a:xfrm>
        </p:grpSpPr>
        <p:sp>
          <p:nvSpPr>
            <p:cNvPr id="42" name="Text Placeholder 5"/>
            <p:cNvSpPr txBox="1">
              <a:spLocks/>
            </p:cNvSpPr>
            <p:nvPr/>
          </p:nvSpPr>
          <p:spPr>
            <a:xfrm>
              <a:off x="8352786" y="4350291"/>
              <a:ext cx="2742914" cy="1900243"/>
            </a:xfrm>
            <a:prstGeom prst="rect">
              <a:avLst/>
            </a:prstGeom>
            <a:solidFill>
              <a:srgbClr val="DC3C00"/>
            </a:solid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Transform numeric value types into new types for better value</a:t>
              </a:r>
            </a:p>
          </p:txBody>
        </p:sp>
        <p:sp>
          <p:nvSpPr>
            <p:cNvPr id="43" name="Text Placeholder 8"/>
            <p:cNvSpPr txBox="1">
              <a:spLocks/>
            </p:cNvSpPr>
            <p:nvPr/>
          </p:nvSpPr>
          <p:spPr>
            <a:xfrm>
              <a:off x="8352786" y="1487743"/>
              <a:ext cx="2742914" cy="2743200"/>
            </a:xfrm>
            <a:prstGeom prst="rect">
              <a:avLst/>
            </a:prstGeom>
            <a:solidFill>
              <a:schemeClr val="bg1">
                <a:lumMod val="95000"/>
              </a:schemeClr>
            </a:solid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p:txBody>
        </p:sp>
        <p:cxnSp>
          <p:nvCxnSpPr>
            <p:cNvPr id="4134" name="Straight Connector 4133"/>
            <p:cNvCxnSpPr>
              <a:endCxn id="132" idx="6"/>
            </p:cNvCxnSpPr>
            <p:nvPr/>
          </p:nvCxnSpPr>
          <p:spPr>
            <a:xfrm flipH="1" flipV="1">
              <a:off x="9160922" y="3093774"/>
              <a:ext cx="613227" cy="268487"/>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36" idx="0"/>
            </p:cNvCxnSpPr>
            <p:nvPr/>
          </p:nvCxnSpPr>
          <p:spPr>
            <a:xfrm flipH="1" flipV="1">
              <a:off x="9227659" y="2568135"/>
              <a:ext cx="538366" cy="794127"/>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58" idx="10"/>
            </p:cNvCxnSpPr>
            <p:nvPr/>
          </p:nvCxnSpPr>
          <p:spPr>
            <a:xfrm flipH="1" flipV="1">
              <a:off x="9643550" y="2178357"/>
              <a:ext cx="130600" cy="1185912"/>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58" idx="10"/>
              <a:endCxn id="142" idx="1"/>
            </p:cNvCxnSpPr>
            <p:nvPr/>
          </p:nvCxnSpPr>
          <p:spPr>
            <a:xfrm flipV="1">
              <a:off x="9774150" y="2407103"/>
              <a:ext cx="487609" cy="957166"/>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58" idx="10"/>
              <a:endCxn id="145" idx="1"/>
            </p:cNvCxnSpPr>
            <p:nvPr/>
          </p:nvCxnSpPr>
          <p:spPr>
            <a:xfrm flipV="1">
              <a:off x="9774150" y="3123602"/>
              <a:ext cx="595967" cy="240667"/>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22"/>
            <p:cNvSpPr>
              <a:spLocks noChangeAspect="1"/>
            </p:cNvSpPr>
            <p:nvPr/>
          </p:nvSpPr>
          <p:spPr bwMode="black">
            <a:xfrm>
              <a:off x="9158934" y="3417305"/>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7"/>
            <p:cNvSpPr>
              <a:spLocks noEditPoints="1"/>
            </p:cNvSpPr>
            <p:nvPr/>
          </p:nvSpPr>
          <p:spPr bwMode="auto">
            <a:xfrm>
              <a:off x="9591493" y="3364269"/>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30" name="Group 129"/>
            <p:cNvGrpSpPr/>
            <p:nvPr/>
          </p:nvGrpSpPr>
          <p:grpSpPr>
            <a:xfrm>
              <a:off x="8806123" y="2942777"/>
              <a:ext cx="354799" cy="182085"/>
              <a:chOff x="9273504" y="2748642"/>
              <a:chExt cx="797872" cy="409471"/>
            </a:xfrm>
          </p:grpSpPr>
          <p:sp>
            <p:nvSpPr>
              <p:cNvPr id="131" name="Freeform 130"/>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34" name="Group 133"/>
            <p:cNvGrpSpPr/>
            <p:nvPr/>
          </p:nvGrpSpPr>
          <p:grpSpPr>
            <a:xfrm>
              <a:off x="8863386" y="2363968"/>
              <a:ext cx="397827" cy="204167"/>
              <a:chOff x="9273504" y="2748642"/>
              <a:chExt cx="797872" cy="409471"/>
            </a:xfrm>
          </p:grpSpPr>
          <p:sp>
            <p:nvSpPr>
              <p:cNvPr id="135" name="Freeform 134"/>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37" name="Group 136"/>
            <p:cNvGrpSpPr/>
            <p:nvPr/>
          </p:nvGrpSpPr>
          <p:grpSpPr>
            <a:xfrm>
              <a:off x="9290838" y="1942385"/>
              <a:ext cx="459800" cy="235972"/>
              <a:chOff x="9273504" y="2748642"/>
              <a:chExt cx="797872" cy="409471"/>
            </a:xfrm>
          </p:grpSpPr>
          <p:sp>
            <p:nvSpPr>
              <p:cNvPr id="138" name="Freeform 137"/>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40" name="Group 139"/>
            <p:cNvGrpSpPr/>
            <p:nvPr/>
          </p:nvGrpSpPr>
          <p:grpSpPr>
            <a:xfrm>
              <a:off x="9920934" y="2127905"/>
              <a:ext cx="544029" cy="279198"/>
              <a:chOff x="9273504" y="2748642"/>
              <a:chExt cx="797872" cy="409471"/>
            </a:xfrm>
          </p:grpSpPr>
          <p:sp>
            <p:nvSpPr>
              <p:cNvPr id="141" name="Freeform 140"/>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43" name="Group 142"/>
            <p:cNvGrpSpPr/>
            <p:nvPr/>
          </p:nvGrpSpPr>
          <p:grpSpPr>
            <a:xfrm>
              <a:off x="9909035" y="2745892"/>
              <a:ext cx="735984" cy="377710"/>
              <a:chOff x="9273504" y="2748642"/>
              <a:chExt cx="797872" cy="409471"/>
            </a:xfrm>
          </p:grpSpPr>
          <p:sp>
            <p:nvSpPr>
              <p:cNvPr id="144" name="Freeform 143"/>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4153" name="Freeform 32"/>
            <p:cNvSpPr>
              <a:spLocks noEditPoints="1"/>
            </p:cNvSpPr>
            <p:nvPr/>
          </p:nvSpPr>
          <p:spPr bwMode="auto">
            <a:xfrm>
              <a:off x="10019893" y="3375530"/>
              <a:ext cx="277033" cy="398210"/>
            </a:xfrm>
            <a:custGeom>
              <a:avLst/>
              <a:gdLst>
                <a:gd name="T0" fmla="*/ 298 w 298"/>
                <a:gd name="T1" fmla="*/ 217 h 430"/>
                <a:gd name="T2" fmla="*/ 163 w 298"/>
                <a:gd name="T3" fmla="*/ 361 h 430"/>
                <a:gd name="T4" fmla="*/ 163 w 298"/>
                <a:gd name="T5" fmla="*/ 395 h 430"/>
                <a:gd name="T6" fmla="*/ 228 w 298"/>
                <a:gd name="T7" fmla="*/ 396 h 430"/>
                <a:gd name="T8" fmla="*/ 245 w 298"/>
                <a:gd name="T9" fmla="*/ 413 h 430"/>
                <a:gd name="T10" fmla="*/ 228 w 298"/>
                <a:gd name="T11" fmla="*/ 429 h 430"/>
                <a:gd name="T12" fmla="*/ 63 w 298"/>
                <a:gd name="T13" fmla="*/ 426 h 430"/>
                <a:gd name="T14" fmla="*/ 47 w 298"/>
                <a:gd name="T15" fmla="*/ 409 h 430"/>
                <a:gd name="T16" fmla="*/ 64 w 298"/>
                <a:gd name="T17" fmla="*/ 393 h 430"/>
                <a:gd name="T18" fmla="*/ 130 w 298"/>
                <a:gd name="T19" fmla="*/ 395 h 430"/>
                <a:gd name="T20" fmla="*/ 130 w 298"/>
                <a:gd name="T21" fmla="*/ 361 h 430"/>
                <a:gd name="T22" fmla="*/ 2 w 298"/>
                <a:gd name="T23" fmla="*/ 211 h 430"/>
                <a:gd name="T24" fmla="*/ 2 w 298"/>
                <a:gd name="T25" fmla="*/ 178 h 430"/>
                <a:gd name="T26" fmla="*/ 19 w 298"/>
                <a:gd name="T27" fmla="*/ 162 h 430"/>
                <a:gd name="T28" fmla="*/ 35 w 298"/>
                <a:gd name="T29" fmla="*/ 179 h 430"/>
                <a:gd name="T30" fmla="*/ 35 w 298"/>
                <a:gd name="T31" fmla="*/ 212 h 430"/>
                <a:gd name="T32" fmla="*/ 148 w 298"/>
                <a:gd name="T33" fmla="*/ 329 h 430"/>
                <a:gd name="T34" fmla="*/ 265 w 298"/>
                <a:gd name="T35" fmla="*/ 216 h 430"/>
                <a:gd name="T36" fmla="*/ 265 w 298"/>
                <a:gd name="T37" fmla="*/ 183 h 430"/>
                <a:gd name="T38" fmla="*/ 282 w 298"/>
                <a:gd name="T39" fmla="*/ 167 h 430"/>
                <a:gd name="T40" fmla="*/ 298 w 298"/>
                <a:gd name="T41" fmla="*/ 184 h 430"/>
                <a:gd name="T42" fmla="*/ 298 w 298"/>
                <a:gd name="T43" fmla="*/ 217 h 430"/>
                <a:gd name="T44" fmla="*/ 232 w 298"/>
                <a:gd name="T45" fmla="*/ 216 h 430"/>
                <a:gd name="T46" fmla="*/ 148 w 298"/>
                <a:gd name="T47" fmla="*/ 296 h 430"/>
                <a:gd name="T48" fmla="*/ 68 w 298"/>
                <a:gd name="T49" fmla="*/ 213 h 430"/>
                <a:gd name="T50" fmla="*/ 70 w 298"/>
                <a:gd name="T51" fmla="*/ 81 h 430"/>
                <a:gd name="T52" fmla="*/ 154 w 298"/>
                <a:gd name="T53" fmla="*/ 1 h 430"/>
                <a:gd name="T54" fmla="*/ 234 w 298"/>
                <a:gd name="T55" fmla="*/ 84 h 430"/>
                <a:gd name="T56" fmla="*/ 232 w 298"/>
                <a:gd name="T57" fmla="*/ 2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430">
                  <a:moveTo>
                    <a:pt x="298" y="217"/>
                  </a:moveTo>
                  <a:cubicBezTo>
                    <a:pt x="296" y="293"/>
                    <a:pt x="237" y="355"/>
                    <a:pt x="163" y="361"/>
                  </a:cubicBezTo>
                  <a:cubicBezTo>
                    <a:pt x="163" y="395"/>
                    <a:pt x="163" y="395"/>
                    <a:pt x="163" y="395"/>
                  </a:cubicBezTo>
                  <a:cubicBezTo>
                    <a:pt x="228" y="396"/>
                    <a:pt x="228" y="396"/>
                    <a:pt x="228" y="396"/>
                  </a:cubicBezTo>
                  <a:cubicBezTo>
                    <a:pt x="237" y="397"/>
                    <a:pt x="245" y="404"/>
                    <a:pt x="245" y="413"/>
                  </a:cubicBezTo>
                  <a:cubicBezTo>
                    <a:pt x="244" y="422"/>
                    <a:pt x="237" y="430"/>
                    <a:pt x="228" y="429"/>
                  </a:cubicBezTo>
                  <a:cubicBezTo>
                    <a:pt x="63" y="426"/>
                    <a:pt x="63" y="426"/>
                    <a:pt x="63" y="426"/>
                  </a:cubicBezTo>
                  <a:cubicBezTo>
                    <a:pt x="54" y="426"/>
                    <a:pt x="47" y="418"/>
                    <a:pt x="47" y="409"/>
                  </a:cubicBezTo>
                  <a:cubicBezTo>
                    <a:pt x="48" y="400"/>
                    <a:pt x="55" y="393"/>
                    <a:pt x="64" y="393"/>
                  </a:cubicBezTo>
                  <a:cubicBezTo>
                    <a:pt x="130" y="395"/>
                    <a:pt x="130" y="395"/>
                    <a:pt x="130" y="395"/>
                  </a:cubicBezTo>
                  <a:cubicBezTo>
                    <a:pt x="130" y="361"/>
                    <a:pt x="130" y="361"/>
                    <a:pt x="130" y="361"/>
                  </a:cubicBezTo>
                  <a:cubicBezTo>
                    <a:pt x="57" y="351"/>
                    <a:pt x="0" y="287"/>
                    <a:pt x="2" y="211"/>
                  </a:cubicBezTo>
                  <a:cubicBezTo>
                    <a:pt x="2" y="178"/>
                    <a:pt x="2" y="178"/>
                    <a:pt x="2" y="178"/>
                  </a:cubicBezTo>
                  <a:cubicBezTo>
                    <a:pt x="3" y="169"/>
                    <a:pt x="10" y="162"/>
                    <a:pt x="19" y="162"/>
                  </a:cubicBezTo>
                  <a:cubicBezTo>
                    <a:pt x="28" y="163"/>
                    <a:pt x="35" y="170"/>
                    <a:pt x="35" y="179"/>
                  </a:cubicBezTo>
                  <a:cubicBezTo>
                    <a:pt x="35" y="212"/>
                    <a:pt x="35" y="212"/>
                    <a:pt x="35" y="212"/>
                  </a:cubicBezTo>
                  <a:cubicBezTo>
                    <a:pt x="33" y="275"/>
                    <a:pt x="84" y="328"/>
                    <a:pt x="148" y="329"/>
                  </a:cubicBezTo>
                  <a:cubicBezTo>
                    <a:pt x="211" y="330"/>
                    <a:pt x="264" y="280"/>
                    <a:pt x="265" y="216"/>
                  </a:cubicBezTo>
                  <a:cubicBezTo>
                    <a:pt x="265" y="183"/>
                    <a:pt x="265" y="183"/>
                    <a:pt x="265" y="183"/>
                  </a:cubicBezTo>
                  <a:cubicBezTo>
                    <a:pt x="266" y="174"/>
                    <a:pt x="273" y="167"/>
                    <a:pt x="282" y="167"/>
                  </a:cubicBezTo>
                  <a:cubicBezTo>
                    <a:pt x="291" y="168"/>
                    <a:pt x="298" y="175"/>
                    <a:pt x="298" y="184"/>
                  </a:cubicBezTo>
                  <a:lnTo>
                    <a:pt x="298" y="217"/>
                  </a:lnTo>
                  <a:close/>
                  <a:moveTo>
                    <a:pt x="232" y="216"/>
                  </a:moveTo>
                  <a:cubicBezTo>
                    <a:pt x="231" y="261"/>
                    <a:pt x="193" y="297"/>
                    <a:pt x="148" y="296"/>
                  </a:cubicBezTo>
                  <a:cubicBezTo>
                    <a:pt x="103" y="295"/>
                    <a:pt x="67" y="258"/>
                    <a:pt x="68" y="213"/>
                  </a:cubicBezTo>
                  <a:cubicBezTo>
                    <a:pt x="70" y="81"/>
                    <a:pt x="70" y="81"/>
                    <a:pt x="70" y="81"/>
                  </a:cubicBezTo>
                  <a:cubicBezTo>
                    <a:pt x="71" y="36"/>
                    <a:pt x="109" y="0"/>
                    <a:pt x="154" y="1"/>
                  </a:cubicBezTo>
                  <a:cubicBezTo>
                    <a:pt x="199" y="1"/>
                    <a:pt x="235" y="39"/>
                    <a:pt x="234" y="84"/>
                  </a:cubicBezTo>
                  <a:lnTo>
                    <a:pt x="232" y="216"/>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r>
                <a:rPr lang="en-US" sz="1765" kern="0" dirty="0">
                  <a:solidFill>
                    <a:sysClr val="windowText" lastClr="000000"/>
                  </a:solidFill>
                </a:rPr>
                <a:t>                          </a:t>
              </a:r>
            </a:p>
          </p:txBody>
        </p:sp>
      </p:grpSp>
      <p:grpSp>
        <p:nvGrpSpPr>
          <p:cNvPr id="4158" name="Group 4157"/>
          <p:cNvGrpSpPr/>
          <p:nvPr/>
        </p:nvGrpSpPr>
        <p:grpSpPr>
          <a:xfrm>
            <a:off x="1599811" y="1458984"/>
            <a:ext cx="3255776" cy="4669189"/>
            <a:chOff x="1631890" y="1487743"/>
            <a:chExt cx="3321061" cy="4762816"/>
          </a:xfrm>
        </p:grpSpPr>
        <p:sp>
          <p:nvSpPr>
            <p:cNvPr id="47" name="Right Arrow 46"/>
            <p:cNvSpPr/>
            <p:nvPr/>
          </p:nvSpPr>
          <p:spPr bwMode="auto">
            <a:xfrm>
              <a:off x="4358041"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48" name="Text Placeholder 2"/>
            <p:cNvSpPr txBox="1">
              <a:spLocks/>
            </p:cNvSpPr>
            <p:nvPr/>
          </p:nvSpPr>
          <p:spPr>
            <a:xfrm>
              <a:off x="1631890" y="4350296"/>
              <a:ext cx="2743200" cy="1900263"/>
            </a:xfrm>
            <a:prstGeom prst="rect">
              <a:avLst/>
            </a:prstGeom>
            <a:solidFill>
              <a:srgbClr val="DC3C00"/>
            </a:solid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Gather variables and tasks to counter or sum</a:t>
              </a:r>
            </a:p>
          </p:txBody>
        </p:sp>
        <p:sp>
          <p:nvSpPr>
            <p:cNvPr id="49" name="Text Placeholder 6"/>
            <p:cNvSpPr txBox="1">
              <a:spLocks/>
            </p:cNvSpPr>
            <p:nvPr/>
          </p:nvSpPr>
          <p:spPr>
            <a:xfrm>
              <a:off x="1631890" y="1487743"/>
              <a:ext cx="2743200" cy="2743200"/>
            </a:xfrm>
            <a:prstGeom prst="rect">
              <a:avLst/>
            </a:prstGeom>
            <a:solidFill>
              <a:schemeClr val="bg1">
                <a:lumMod val="95000"/>
              </a:schemeClr>
            </a:solid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p:txBody>
        </p:sp>
        <p:sp>
          <p:nvSpPr>
            <p:cNvPr id="21" name="Freeform 81"/>
            <p:cNvSpPr>
              <a:spLocks noChangeAspect="1" noEditPoints="1"/>
            </p:cNvSpPr>
            <p:nvPr/>
          </p:nvSpPr>
          <p:spPr bwMode="black">
            <a:xfrm>
              <a:off x="2409130" y="2306943"/>
              <a:ext cx="428811" cy="331983"/>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tx2"/>
            </a:solidFill>
            <a:ln>
              <a:no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sp>
          <p:nvSpPr>
            <p:cNvPr id="4096" name="Rectangle 4095"/>
            <p:cNvSpPr/>
            <p:nvPr/>
          </p:nvSpPr>
          <p:spPr bwMode="auto">
            <a:xfrm>
              <a:off x="2089090" y="1944943"/>
              <a:ext cx="1828800" cy="1828800"/>
            </a:xfrm>
            <a:prstGeom prst="rect">
              <a:avLst/>
            </a:prstGeom>
            <a:noFill/>
            <a:ln w="381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72" name="Freeform 32"/>
            <p:cNvSpPr>
              <a:spLocks noEditPoints="1"/>
            </p:cNvSpPr>
            <p:nvPr/>
          </p:nvSpPr>
          <p:spPr bwMode="auto">
            <a:xfrm>
              <a:off x="3159876" y="2221055"/>
              <a:ext cx="445038" cy="489992"/>
            </a:xfrm>
            <a:custGeom>
              <a:avLst/>
              <a:gdLst>
                <a:gd name="T0" fmla="*/ 661 w 940"/>
                <a:gd name="T1" fmla="*/ 203 h 1038"/>
                <a:gd name="T2" fmla="*/ 873 w 940"/>
                <a:gd name="T3" fmla="*/ 518 h 1038"/>
                <a:gd name="T4" fmla="*/ 661 w 940"/>
                <a:gd name="T5" fmla="*/ 834 h 1038"/>
                <a:gd name="T6" fmla="*/ 661 w 940"/>
                <a:gd name="T7" fmla="*/ 905 h 1038"/>
                <a:gd name="T8" fmla="*/ 940 w 940"/>
                <a:gd name="T9" fmla="*/ 518 h 1038"/>
                <a:gd name="T10" fmla="*/ 661 w 940"/>
                <a:gd name="T11" fmla="*/ 131 h 1038"/>
                <a:gd name="T12" fmla="*/ 661 w 940"/>
                <a:gd name="T13" fmla="*/ 203 h 1038"/>
                <a:gd name="T14" fmla="*/ 661 w 940"/>
                <a:gd name="T15" fmla="*/ 370 h 1038"/>
                <a:gd name="T16" fmla="*/ 729 w 940"/>
                <a:gd name="T17" fmla="*/ 518 h 1038"/>
                <a:gd name="T18" fmla="*/ 661 w 940"/>
                <a:gd name="T19" fmla="*/ 666 h 1038"/>
                <a:gd name="T20" fmla="*/ 661 w 940"/>
                <a:gd name="T21" fmla="*/ 738 h 1038"/>
                <a:gd name="T22" fmla="*/ 788 w 940"/>
                <a:gd name="T23" fmla="*/ 518 h 1038"/>
                <a:gd name="T24" fmla="*/ 661 w 940"/>
                <a:gd name="T25" fmla="*/ 298 h 1038"/>
                <a:gd name="T26" fmla="*/ 661 w 940"/>
                <a:gd name="T27" fmla="*/ 370 h 1038"/>
                <a:gd name="T28" fmla="*/ 76 w 940"/>
                <a:gd name="T29" fmla="*/ 722 h 1038"/>
                <a:gd name="T30" fmla="*/ 279 w 940"/>
                <a:gd name="T31" fmla="*/ 722 h 1038"/>
                <a:gd name="T32" fmla="*/ 508 w 940"/>
                <a:gd name="T33" fmla="*/ 1001 h 1038"/>
                <a:gd name="T34" fmla="*/ 610 w 940"/>
                <a:gd name="T35" fmla="*/ 994 h 1038"/>
                <a:gd name="T36" fmla="*/ 610 w 940"/>
                <a:gd name="T37" fmla="*/ 45 h 1038"/>
                <a:gd name="T38" fmla="*/ 508 w 940"/>
                <a:gd name="T39" fmla="*/ 35 h 1038"/>
                <a:gd name="T40" fmla="*/ 279 w 940"/>
                <a:gd name="T41" fmla="*/ 316 h 1038"/>
                <a:gd name="T42" fmla="*/ 76 w 940"/>
                <a:gd name="T43" fmla="*/ 316 h 1038"/>
                <a:gd name="T44" fmla="*/ 0 w 940"/>
                <a:gd name="T45" fmla="*/ 391 h 1038"/>
                <a:gd name="T46" fmla="*/ 0 w 940"/>
                <a:gd name="T47" fmla="*/ 645 h 1038"/>
                <a:gd name="T48" fmla="*/ 76 w 940"/>
                <a:gd name="T49" fmla="*/ 72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0" h="1038">
                  <a:moveTo>
                    <a:pt x="661" y="203"/>
                  </a:moveTo>
                  <a:cubicBezTo>
                    <a:pt x="785" y="253"/>
                    <a:pt x="873" y="375"/>
                    <a:pt x="873" y="518"/>
                  </a:cubicBezTo>
                  <a:cubicBezTo>
                    <a:pt x="873" y="661"/>
                    <a:pt x="785" y="783"/>
                    <a:pt x="661" y="834"/>
                  </a:cubicBezTo>
                  <a:cubicBezTo>
                    <a:pt x="661" y="905"/>
                    <a:pt x="661" y="905"/>
                    <a:pt x="661" y="905"/>
                  </a:cubicBezTo>
                  <a:cubicBezTo>
                    <a:pt x="823" y="852"/>
                    <a:pt x="940" y="699"/>
                    <a:pt x="940" y="518"/>
                  </a:cubicBezTo>
                  <a:cubicBezTo>
                    <a:pt x="940" y="338"/>
                    <a:pt x="823" y="185"/>
                    <a:pt x="661" y="131"/>
                  </a:cubicBezTo>
                  <a:lnTo>
                    <a:pt x="661" y="203"/>
                  </a:lnTo>
                  <a:close/>
                  <a:moveTo>
                    <a:pt x="661" y="370"/>
                  </a:moveTo>
                  <a:cubicBezTo>
                    <a:pt x="702" y="406"/>
                    <a:pt x="729" y="459"/>
                    <a:pt x="729" y="518"/>
                  </a:cubicBezTo>
                  <a:cubicBezTo>
                    <a:pt x="729" y="578"/>
                    <a:pt x="702" y="631"/>
                    <a:pt x="661" y="666"/>
                  </a:cubicBezTo>
                  <a:cubicBezTo>
                    <a:pt x="661" y="738"/>
                    <a:pt x="661" y="738"/>
                    <a:pt x="661" y="738"/>
                  </a:cubicBezTo>
                  <a:cubicBezTo>
                    <a:pt x="736" y="694"/>
                    <a:pt x="788" y="612"/>
                    <a:pt x="788" y="518"/>
                  </a:cubicBezTo>
                  <a:cubicBezTo>
                    <a:pt x="788" y="424"/>
                    <a:pt x="736" y="342"/>
                    <a:pt x="661" y="298"/>
                  </a:cubicBezTo>
                  <a:lnTo>
                    <a:pt x="661" y="370"/>
                  </a:lnTo>
                  <a:close/>
                  <a:moveTo>
                    <a:pt x="76" y="722"/>
                  </a:moveTo>
                  <a:cubicBezTo>
                    <a:pt x="279" y="722"/>
                    <a:pt x="279" y="722"/>
                    <a:pt x="279" y="722"/>
                  </a:cubicBezTo>
                  <a:cubicBezTo>
                    <a:pt x="508" y="1001"/>
                    <a:pt x="508" y="1001"/>
                    <a:pt x="508" y="1001"/>
                  </a:cubicBezTo>
                  <a:cubicBezTo>
                    <a:pt x="534" y="1038"/>
                    <a:pt x="593" y="1035"/>
                    <a:pt x="610" y="994"/>
                  </a:cubicBezTo>
                  <a:cubicBezTo>
                    <a:pt x="610" y="45"/>
                    <a:pt x="610" y="45"/>
                    <a:pt x="610" y="45"/>
                  </a:cubicBezTo>
                  <a:cubicBezTo>
                    <a:pt x="589" y="3"/>
                    <a:pt x="535" y="0"/>
                    <a:pt x="508" y="35"/>
                  </a:cubicBezTo>
                  <a:cubicBezTo>
                    <a:pt x="279" y="316"/>
                    <a:pt x="279" y="316"/>
                    <a:pt x="279" y="316"/>
                  </a:cubicBezTo>
                  <a:cubicBezTo>
                    <a:pt x="76" y="316"/>
                    <a:pt x="76" y="316"/>
                    <a:pt x="76" y="316"/>
                  </a:cubicBezTo>
                  <a:cubicBezTo>
                    <a:pt x="11" y="316"/>
                    <a:pt x="0" y="328"/>
                    <a:pt x="0" y="391"/>
                  </a:cubicBezTo>
                  <a:cubicBezTo>
                    <a:pt x="0" y="645"/>
                    <a:pt x="0" y="645"/>
                    <a:pt x="0" y="645"/>
                  </a:cubicBezTo>
                  <a:cubicBezTo>
                    <a:pt x="0" y="707"/>
                    <a:pt x="13" y="722"/>
                    <a:pt x="76" y="72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73" name="Group 172"/>
            <p:cNvGrpSpPr/>
            <p:nvPr/>
          </p:nvGrpSpPr>
          <p:grpSpPr>
            <a:xfrm rot="758278">
              <a:off x="3207313" y="3014643"/>
              <a:ext cx="371390" cy="465282"/>
              <a:chOff x="6042025" y="-347663"/>
              <a:chExt cx="3522663" cy="4413251"/>
            </a:xfrm>
            <a:solidFill>
              <a:schemeClr val="tx2"/>
            </a:solidFill>
          </p:grpSpPr>
          <p:sp>
            <p:nvSpPr>
              <p:cNvPr id="174" name="Freeform 9"/>
              <p:cNvSpPr>
                <a:spLocks noEditPoints="1"/>
              </p:cNvSpPr>
              <p:nvPr/>
            </p:nvSpPr>
            <p:spPr bwMode="auto">
              <a:xfrm rot="20854658">
                <a:off x="6042025" y="-347663"/>
                <a:ext cx="3522663" cy="4413251"/>
              </a:xfrm>
              <a:custGeom>
                <a:avLst/>
                <a:gdLst>
                  <a:gd name="T0" fmla="*/ 1358 w 1358"/>
                  <a:gd name="T1" fmla="*/ 537 h 1699"/>
                  <a:gd name="T2" fmla="*/ 1304 w 1358"/>
                  <a:gd name="T3" fmla="*/ 467 h 1699"/>
                  <a:gd name="T4" fmla="*/ 883 w 1358"/>
                  <a:gd name="T5" fmla="*/ 56 h 1699"/>
                  <a:gd name="T6" fmla="*/ 760 w 1358"/>
                  <a:gd name="T7" fmla="*/ 1 h 1699"/>
                  <a:gd name="T8" fmla="*/ 163 w 1358"/>
                  <a:gd name="T9" fmla="*/ 1 h 1699"/>
                  <a:gd name="T10" fmla="*/ 0 w 1358"/>
                  <a:gd name="T11" fmla="*/ 138 h 1699"/>
                  <a:gd name="T12" fmla="*/ 0 w 1358"/>
                  <a:gd name="T13" fmla="*/ 1535 h 1699"/>
                  <a:gd name="T14" fmla="*/ 163 w 1358"/>
                  <a:gd name="T15" fmla="*/ 1699 h 1699"/>
                  <a:gd name="T16" fmla="*/ 1195 w 1358"/>
                  <a:gd name="T17" fmla="*/ 1699 h 1699"/>
                  <a:gd name="T18" fmla="*/ 1358 w 1358"/>
                  <a:gd name="T19" fmla="*/ 1535 h 1699"/>
                  <a:gd name="T20" fmla="*/ 1358 w 1358"/>
                  <a:gd name="T21" fmla="*/ 576 h 1699"/>
                  <a:gd name="T22" fmla="*/ 1358 w 1358"/>
                  <a:gd name="T23" fmla="*/ 543 h 1699"/>
                  <a:gd name="T24" fmla="*/ 1358 w 1358"/>
                  <a:gd name="T25" fmla="*/ 537 h 1699"/>
                  <a:gd name="T26" fmla="*/ 1195 w 1358"/>
                  <a:gd name="T27" fmla="*/ 1535 h 1699"/>
                  <a:gd name="T28" fmla="*/ 163 w 1358"/>
                  <a:gd name="T29" fmla="*/ 1535 h 1699"/>
                  <a:gd name="T30" fmla="*/ 163 w 1358"/>
                  <a:gd name="T31" fmla="*/ 138 h 1699"/>
                  <a:gd name="T32" fmla="*/ 625 w 1358"/>
                  <a:gd name="T33" fmla="*/ 138 h 1699"/>
                  <a:gd name="T34" fmla="*/ 625 w 1358"/>
                  <a:gd name="T35" fmla="*/ 576 h 1699"/>
                  <a:gd name="T36" fmla="*/ 760 w 1358"/>
                  <a:gd name="T37" fmla="*/ 741 h 1699"/>
                  <a:gd name="T38" fmla="*/ 1195 w 1358"/>
                  <a:gd name="T39" fmla="*/ 741 h 1699"/>
                  <a:gd name="T40" fmla="*/ 1195 w 1358"/>
                  <a:gd name="T41" fmla="*/ 1535 h 1699"/>
                  <a:gd name="T42" fmla="*/ 760 w 1358"/>
                  <a:gd name="T43" fmla="*/ 576 h 1699"/>
                  <a:gd name="T44" fmla="*/ 760 w 1358"/>
                  <a:gd name="T45" fmla="*/ 138 h 1699"/>
                  <a:gd name="T46" fmla="*/ 1195 w 1358"/>
                  <a:gd name="T47" fmla="*/ 576 h 1699"/>
                  <a:gd name="T48" fmla="*/ 760 w 1358"/>
                  <a:gd name="T49" fmla="*/ 576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8" h="1699">
                    <a:moveTo>
                      <a:pt x="1358" y="537"/>
                    </a:moveTo>
                    <a:cubicBezTo>
                      <a:pt x="1357" y="507"/>
                      <a:pt x="1334" y="496"/>
                      <a:pt x="1304" y="467"/>
                    </a:cubicBezTo>
                    <a:cubicBezTo>
                      <a:pt x="898" y="73"/>
                      <a:pt x="883" y="56"/>
                      <a:pt x="883" y="56"/>
                    </a:cubicBezTo>
                    <a:cubicBezTo>
                      <a:pt x="835" y="0"/>
                      <a:pt x="815" y="1"/>
                      <a:pt x="760" y="1"/>
                    </a:cubicBezTo>
                    <a:cubicBezTo>
                      <a:pt x="163" y="1"/>
                      <a:pt x="163" y="1"/>
                      <a:pt x="163" y="1"/>
                    </a:cubicBezTo>
                    <a:cubicBezTo>
                      <a:pt x="81" y="1"/>
                      <a:pt x="0" y="56"/>
                      <a:pt x="0" y="138"/>
                    </a:cubicBezTo>
                    <a:cubicBezTo>
                      <a:pt x="0" y="1535"/>
                      <a:pt x="0" y="1535"/>
                      <a:pt x="0" y="1535"/>
                    </a:cubicBezTo>
                    <a:cubicBezTo>
                      <a:pt x="0" y="1617"/>
                      <a:pt x="81" y="1699"/>
                      <a:pt x="163" y="1699"/>
                    </a:cubicBezTo>
                    <a:cubicBezTo>
                      <a:pt x="1195" y="1699"/>
                      <a:pt x="1195" y="1699"/>
                      <a:pt x="1195" y="1699"/>
                    </a:cubicBezTo>
                    <a:cubicBezTo>
                      <a:pt x="1277" y="1699"/>
                      <a:pt x="1358" y="1617"/>
                      <a:pt x="1358" y="1535"/>
                    </a:cubicBezTo>
                    <a:cubicBezTo>
                      <a:pt x="1358" y="576"/>
                      <a:pt x="1358" y="576"/>
                      <a:pt x="1358" y="576"/>
                    </a:cubicBezTo>
                    <a:cubicBezTo>
                      <a:pt x="1358" y="543"/>
                      <a:pt x="1358" y="543"/>
                      <a:pt x="1358" y="543"/>
                    </a:cubicBezTo>
                    <a:lnTo>
                      <a:pt x="1358" y="537"/>
                    </a:lnTo>
                    <a:close/>
                    <a:moveTo>
                      <a:pt x="1195" y="1535"/>
                    </a:moveTo>
                    <a:cubicBezTo>
                      <a:pt x="163" y="1535"/>
                      <a:pt x="163" y="1535"/>
                      <a:pt x="163" y="1535"/>
                    </a:cubicBezTo>
                    <a:cubicBezTo>
                      <a:pt x="163" y="138"/>
                      <a:pt x="163" y="138"/>
                      <a:pt x="163" y="138"/>
                    </a:cubicBezTo>
                    <a:cubicBezTo>
                      <a:pt x="625" y="138"/>
                      <a:pt x="625" y="138"/>
                      <a:pt x="625" y="138"/>
                    </a:cubicBezTo>
                    <a:cubicBezTo>
                      <a:pt x="625" y="576"/>
                      <a:pt x="625" y="576"/>
                      <a:pt x="625" y="576"/>
                    </a:cubicBezTo>
                    <a:cubicBezTo>
                      <a:pt x="625" y="658"/>
                      <a:pt x="679" y="741"/>
                      <a:pt x="760" y="741"/>
                    </a:cubicBezTo>
                    <a:cubicBezTo>
                      <a:pt x="1195" y="741"/>
                      <a:pt x="1195" y="741"/>
                      <a:pt x="1195" y="741"/>
                    </a:cubicBezTo>
                    <a:lnTo>
                      <a:pt x="1195" y="1535"/>
                    </a:lnTo>
                    <a:close/>
                    <a:moveTo>
                      <a:pt x="760" y="576"/>
                    </a:moveTo>
                    <a:cubicBezTo>
                      <a:pt x="760" y="138"/>
                      <a:pt x="760" y="138"/>
                      <a:pt x="760" y="138"/>
                    </a:cubicBezTo>
                    <a:cubicBezTo>
                      <a:pt x="1195" y="576"/>
                      <a:pt x="1195" y="576"/>
                      <a:pt x="1195" y="576"/>
                    </a:cubicBezTo>
                    <a:cubicBezTo>
                      <a:pt x="760" y="576"/>
                      <a:pt x="760" y="576"/>
                      <a:pt x="760" y="576"/>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75" name="Group 174"/>
              <p:cNvGrpSpPr/>
              <p:nvPr/>
            </p:nvGrpSpPr>
            <p:grpSpPr>
              <a:xfrm rot="20879584">
                <a:off x="6729152" y="1613691"/>
                <a:ext cx="1544658" cy="1242890"/>
                <a:chOff x="6785104" y="3587750"/>
                <a:chExt cx="2552729" cy="2054022"/>
              </a:xfrm>
              <a:grpFill/>
            </p:grpSpPr>
            <p:sp>
              <p:nvSpPr>
                <p:cNvPr id="176" name="Rectangle 175"/>
                <p:cNvSpPr/>
                <p:nvPr/>
              </p:nvSpPr>
              <p:spPr>
                <a:xfrm>
                  <a:off x="6785105" y="4163694"/>
                  <a:ext cx="2433652" cy="3034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sp>
              <p:nvSpPr>
                <p:cNvPr id="177" name="Rectangle 176"/>
                <p:cNvSpPr/>
                <p:nvPr/>
              </p:nvSpPr>
              <p:spPr>
                <a:xfrm>
                  <a:off x="6785105" y="4724470"/>
                  <a:ext cx="2082924" cy="3203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sp>
              <p:nvSpPr>
                <p:cNvPr id="178" name="Rectangle 177"/>
                <p:cNvSpPr/>
                <p:nvPr/>
              </p:nvSpPr>
              <p:spPr>
                <a:xfrm>
                  <a:off x="6785105" y="5302184"/>
                  <a:ext cx="2552728" cy="339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sp>
              <p:nvSpPr>
                <p:cNvPr id="179" name="Rectangle 178"/>
                <p:cNvSpPr/>
                <p:nvPr/>
              </p:nvSpPr>
              <p:spPr>
                <a:xfrm>
                  <a:off x="6785104" y="3587750"/>
                  <a:ext cx="1481675" cy="3186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grpSp>
        </p:grpSp>
        <p:grpSp>
          <p:nvGrpSpPr>
            <p:cNvPr id="4156" name="Group 4155"/>
            <p:cNvGrpSpPr/>
            <p:nvPr/>
          </p:nvGrpSpPr>
          <p:grpSpPr>
            <a:xfrm>
              <a:off x="2381777" y="3069062"/>
              <a:ext cx="461200" cy="421543"/>
              <a:chOff x="2416953" y="2996695"/>
              <a:chExt cx="506168" cy="462644"/>
            </a:xfrm>
          </p:grpSpPr>
          <p:grpSp>
            <p:nvGrpSpPr>
              <p:cNvPr id="180" name="Group 179"/>
              <p:cNvGrpSpPr/>
              <p:nvPr/>
            </p:nvGrpSpPr>
            <p:grpSpPr>
              <a:xfrm>
                <a:off x="2416953" y="2996695"/>
                <a:ext cx="506168" cy="462644"/>
                <a:chOff x="7378701" y="342900"/>
                <a:chExt cx="6553200" cy="5989700"/>
              </a:xfrm>
              <a:solidFill>
                <a:schemeClr val="tx2"/>
              </a:solidFill>
            </p:grpSpPr>
            <p:sp>
              <p:nvSpPr>
                <p:cNvPr id="181" name="Oval 180"/>
                <p:cNvSpPr/>
                <p:nvPr/>
              </p:nvSpPr>
              <p:spPr>
                <a:xfrm>
                  <a:off x="7378701" y="342900"/>
                  <a:ext cx="6553200" cy="4394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372" kern="0" dirty="0">
                    <a:solidFill>
                      <a:sysClr val="windowText" lastClr="000000"/>
                    </a:solidFill>
                  </a:endParaRPr>
                </a:p>
              </p:txBody>
            </p:sp>
            <p:sp>
              <p:nvSpPr>
                <p:cNvPr id="182" name="Isosceles Triangle 181"/>
                <p:cNvSpPr/>
                <p:nvPr/>
              </p:nvSpPr>
              <p:spPr>
                <a:xfrm rot="13499044">
                  <a:off x="8093864" y="3625383"/>
                  <a:ext cx="1651661" cy="27072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372" kern="0">
                    <a:solidFill>
                      <a:sysClr val="windowText" lastClr="000000"/>
                    </a:solidFill>
                  </a:endParaRPr>
                </a:p>
              </p:txBody>
            </p:sp>
          </p:grpSp>
          <p:grpSp>
            <p:nvGrpSpPr>
              <p:cNvPr id="4155" name="Group 4154"/>
              <p:cNvGrpSpPr/>
              <p:nvPr/>
            </p:nvGrpSpPr>
            <p:grpSpPr>
              <a:xfrm>
                <a:off x="2515831" y="3132553"/>
                <a:ext cx="313174" cy="71874"/>
                <a:chOff x="2491713" y="3133837"/>
                <a:chExt cx="313174" cy="71874"/>
              </a:xfrm>
              <a:solidFill>
                <a:schemeClr val="bg1">
                  <a:lumMod val="95000"/>
                </a:schemeClr>
              </a:solidFill>
            </p:grpSpPr>
            <p:sp>
              <p:nvSpPr>
                <p:cNvPr id="4154" name="Oval 4153"/>
                <p:cNvSpPr/>
                <p:nvPr/>
              </p:nvSpPr>
              <p:spPr bwMode="auto">
                <a:xfrm>
                  <a:off x="2491713" y="3133837"/>
                  <a:ext cx="71874" cy="718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84" name="Oval 183"/>
                <p:cNvSpPr/>
                <p:nvPr/>
              </p:nvSpPr>
              <p:spPr bwMode="auto">
                <a:xfrm>
                  <a:off x="2612363" y="3133837"/>
                  <a:ext cx="71874" cy="718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85" name="Oval 184"/>
                <p:cNvSpPr/>
                <p:nvPr/>
              </p:nvSpPr>
              <p:spPr bwMode="auto">
                <a:xfrm>
                  <a:off x="2733013" y="3133837"/>
                  <a:ext cx="71874" cy="718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grpSp>
      </p:grpSp>
    </p:spTree>
    <p:extLst>
      <p:ext uri="{BB962C8B-B14F-4D97-AF65-F5344CB8AC3E}">
        <p14:creationId xmlns:p14="http://schemas.microsoft.com/office/powerpoint/2010/main" val="1260386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Working with RDDs</a:t>
            </a:r>
          </a:p>
        </p:txBody>
      </p:sp>
    </p:spTree>
    <p:extLst>
      <p:ext uri="{BB962C8B-B14F-4D97-AF65-F5344CB8AC3E}">
        <p14:creationId xmlns:p14="http://schemas.microsoft.com/office/powerpoint/2010/main" val="2176098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945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18689"/>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RDDs</a:t>
            </a:r>
          </a:p>
          <a:p>
            <a:pPr defTabSz="914367">
              <a:lnSpc>
                <a:spcPct val="100000"/>
              </a:lnSpc>
              <a:spcBef>
                <a:spcPts val="980"/>
              </a:spcBef>
            </a:pPr>
            <a:r>
              <a:rPr lang="en-US" sz="2353" dirty="0">
                <a:solidFill>
                  <a:srgbClr val="FFFFFF"/>
                </a:solidFill>
                <a:latin typeface="Segoe UI Light"/>
              </a:rPr>
              <a:t>RDD operations</a:t>
            </a:r>
          </a:p>
          <a:p>
            <a:pPr defTabSz="914367">
              <a:lnSpc>
                <a:spcPct val="100000"/>
              </a:lnSpc>
              <a:spcBef>
                <a:spcPts val="980"/>
              </a:spcBef>
            </a:pPr>
            <a:r>
              <a:rPr lang="en-US" sz="2353" dirty="0">
                <a:solidFill>
                  <a:srgbClr val="FFFFFF"/>
                </a:solidFill>
                <a:latin typeface="Segoe UI Light"/>
              </a:rPr>
              <a:t>Accumulators</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313"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335551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Interactive Shell</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pic>
        <p:nvPicPr>
          <p:cNvPr id="3" name="Picture 2"/>
          <p:cNvPicPr>
            <a:picLocks noChangeAspect="1"/>
          </p:cNvPicPr>
          <p:nvPr/>
        </p:nvPicPr>
        <p:blipFill>
          <a:blip r:embed="rId3"/>
          <a:stretch>
            <a:fillRect/>
          </a:stretch>
        </p:blipFill>
        <p:spPr>
          <a:xfrm>
            <a:off x="3171309" y="1268866"/>
            <a:ext cx="8875176" cy="4689112"/>
          </a:xfrm>
          <a:prstGeom prst="rect">
            <a:avLst/>
          </a:prstGeom>
        </p:spPr>
      </p:pic>
      <p:sp>
        <p:nvSpPr>
          <p:cNvPr id="5" name="TextBox 4"/>
          <p:cNvSpPr txBox="1"/>
          <p:nvPr/>
        </p:nvSpPr>
        <p:spPr>
          <a:xfrm>
            <a:off x="658313" y="1711632"/>
            <a:ext cx="2241062" cy="3249540"/>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Interactive REPL </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Available in Scala, Python and R</a:t>
            </a:r>
          </a:p>
        </p:txBody>
      </p:sp>
    </p:spTree>
    <p:extLst>
      <p:ext uri="{BB962C8B-B14F-4D97-AF65-F5344CB8AC3E}">
        <p14:creationId xmlns:p14="http://schemas.microsoft.com/office/powerpoint/2010/main" val="306291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06968"/>
            <a:ext cx="11947589" cy="927809"/>
          </a:xfrm>
        </p:spPr>
        <p:txBody>
          <a:bodyPr vert="horz" wrap="square" lIns="448212" tIns="91440" rIns="146304" bIns="91440" rtlCol="0" anchor="t">
            <a:noAutofit/>
          </a:bodyPr>
          <a:lstStyle/>
          <a:p>
            <a:r>
              <a:rPr lang="en-US" dirty="0"/>
              <a:t>Spark cluster architecture</a:t>
            </a:r>
          </a:p>
        </p:txBody>
      </p:sp>
      <p:grpSp>
        <p:nvGrpSpPr>
          <p:cNvPr id="48" name="Group 47"/>
          <p:cNvGrpSpPr/>
          <p:nvPr/>
        </p:nvGrpSpPr>
        <p:grpSpPr>
          <a:xfrm>
            <a:off x="9836522" y="4743574"/>
            <a:ext cx="677041" cy="782173"/>
            <a:chOff x="5300645" y="4832324"/>
            <a:chExt cx="690617" cy="797857"/>
          </a:xfrm>
        </p:grpSpPr>
        <p:cxnSp>
          <p:nvCxnSpPr>
            <p:cNvPr id="23" name="Straight Arrow Connector 22"/>
            <p:cNvCxnSpPr>
              <a:endCxn id="76" idx="2"/>
            </p:cNvCxnSpPr>
            <p:nvPr/>
          </p:nvCxnSpPr>
          <p:spPr>
            <a:xfrm flipV="1">
              <a:off x="5631612" y="4832324"/>
              <a:ext cx="2816" cy="797857"/>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300645" y="5123763"/>
              <a:ext cx="690617" cy="243860"/>
            </a:xfrm>
            <a:prstGeom prst="rect">
              <a:avLst/>
            </a:prstGeom>
            <a:solidFill>
              <a:schemeClr val="bg1"/>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Read</a:t>
              </a:r>
            </a:p>
          </p:txBody>
        </p:sp>
      </p:grpSp>
      <p:grpSp>
        <p:nvGrpSpPr>
          <p:cNvPr id="57" name="Group 56"/>
          <p:cNvGrpSpPr/>
          <p:nvPr/>
        </p:nvGrpSpPr>
        <p:grpSpPr>
          <a:xfrm>
            <a:off x="8259401" y="4743574"/>
            <a:ext cx="677041" cy="1359138"/>
            <a:chOff x="5300645" y="4832324"/>
            <a:chExt cx="690617" cy="1386392"/>
          </a:xfrm>
        </p:grpSpPr>
        <p:cxnSp>
          <p:nvCxnSpPr>
            <p:cNvPr id="58" name="Straight Arrow Connector 57"/>
            <p:cNvCxnSpPr>
              <a:endCxn id="69" idx="2"/>
            </p:cNvCxnSpPr>
            <p:nvPr/>
          </p:nvCxnSpPr>
          <p:spPr>
            <a:xfrm flipV="1">
              <a:off x="5624150" y="4832324"/>
              <a:ext cx="10278" cy="138639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300645" y="5123763"/>
              <a:ext cx="690617" cy="243860"/>
            </a:xfrm>
            <a:prstGeom prst="rect">
              <a:avLst/>
            </a:prstGeom>
            <a:solidFill>
              <a:schemeClr val="bg1"/>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Read</a:t>
              </a:r>
            </a:p>
          </p:txBody>
        </p:sp>
      </p:grpSp>
      <p:grpSp>
        <p:nvGrpSpPr>
          <p:cNvPr id="60" name="Group 59"/>
          <p:cNvGrpSpPr/>
          <p:nvPr/>
        </p:nvGrpSpPr>
        <p:grpSpPr>
          <a:xfrm>
            <a:off x="6672900" y="4743574"/>
            <a:ext cx="677041" cy="782173"/>
            <a:chOff x="5300645" y="4832324"/>
            <a:chExt cx="690617" cy="797857"/>
          </a:xfrm>
        </p:grpSpPr>
        <p:cxnSp>
          <p:nvCxnSpPr>
            <p:cNvPr id="61" name="Straight Arrow Connector 60"/>
            <p:cNvCxnSpPr>
              <a:endCxn id="8" idx="2"/>
            </p:cNvCxnSpPr>
            <p:nvPr/>
          </p:nvCxnSpPr>
          <p:spPr>
            <a:xfrm flipV="1">
              <a:off x="5655199" y="4832324"/>
              <a:ext cx="1862" cy="797857"/>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300645" y="5123763"/>
              <a:ext cx="690617" cy="243860"/>
            </a:xfrm>
            <a:prstGeom prst="rect">
              <a:avLst/>
            </a:prstGeom>
            <a:solidFill>
              <a:schemeClr val="bg1"/>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Read</a:t>
              </a:r>
            </a:p>
          </p:txBody>
        </p:sp>
      </p:grpSp>
      <p:sp>
        <p:nvSpPr>
          <p:cNvPr id="51" name="TextBox 50"/>
          <p:cNvSpPr txBox="1"/>
          <p:nvPr/>
        </p:nvSpPr>
        <p:spPr>
          <a:xfrm>
            <a:off x="-16389" y="2532577"/>
            <a:ext cx="5443363" cy="2753831"/>
          </a:xfrm>
          <a:prstGeom prst="rect">
            <a:avLst/>
          </a:prstGeom>
        </p:spPr>
        <p:txBody>
          <a:bodyPr wrap="square" lIns="358570">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90593" lvl="1" indent="-280121" defTabSz="895769">
              <a:lnSpc>
                <a:spcPct val="90000"/>
              </a:lnSpc>
              <a:spcBef>
                <a:spcPts val="576"/>
              </a:spcBef>
              <a:spcAft>
                <a:spcPts val="600"/>
              </a:spcAft>
              <a:buFont typeface="Arial" panose="020B0604020202020204" pitchFamily="34" charset="0"/>
              <a:buChar char="•"/>
              <a:tabLst>
                <a:tab pos="632806" algn="l"/>
              </a:tabLst>
            </a:pPr>
            <a:r>
              <a:rPr lang="en-US" sz="1765" kern="0" dirty="0"/>
              <a:t>The driver runs the user’s main function and executes the various parallel operations on the worker nodes.  </a:t>
            </a:r>
          </a:p>
          <a:p>
            <a:pPr marL="390593" lvl="1" indent="-280121" defTabSz="895769">
              <a:lnSpc>
                <a:spcPct val="90000"/>
              </a:lnSpc>
              <a:spcBef>
                <a:spcPts val="576"/>
              </a:spcBef>
              <a:spcAft>
                <a:spcPts val="600"/>
              </a:spcAft>
              <a:buFont typeface="Arial" panose="020B0604020202020204" pitchFamily="34" charset="0"/>
              <a:buChar char="•"/>
              <a:tabLst>
                <a:tab pos="632806" algn="l"/>
              </a:tabLst>
            </a:pPr>
            <a:r>
              <a:rPr lang="en-US" sz="1765" kern="0" dirty="0"/>
              <a:t>The driver collects the results of the operations.</a:t>
            </a:r>
          </a:p>
          <a:p>
            <a:pPr marL="390593" lvl="1" indent="-280121" defTabSz="895769">
              <a:lnSpc>
                <a:spcPct val="90000"/>
              </a:lnSpc>
              <a:spcBef>
                <a:spcPts val="576"/>
              </a:spcBef>
              <a:spcAft>
                <a:spcPts val="600"/>
              </a:spcAft>
              <a:buFont typeface="Arial" panose="020B0604020202020204" pitchFamily="34" charset="0"/>
              <a:buChar char="•"/>
              <a:tabLst>
                <a:tab pos="632806" algn="l"/>
              </a:tabLst>
            </a:pPr>
            <a:r>
              <a:rPr lang="en-US" sz="1765" kern="0" dirty="0"/>
              <a:t>Worker nodes read and write data from/to Hadoop distributed file system (HDFS).</a:t>
            </a:r>
          </a:p>
          <a:p>
            <a:pPr marL="390593" lvl="1" indent="-280121" defTabSz="895769">
              <a:lnSpc>
                <a:spcPct val="90000"/>
              </a:lnSpc>
              <a:spcBef>
                <a:spcPts val="576"/>
              </a:spcBef>
              <a:spcAft>
                <a:spcPts val="600"/>
              </a:spcAft>
              <a:buFont typeface="Arial" panose="020B0604020202020204" pitchFamily="34" charset="0"/>
              <a:buChar char="•"/>
              <a:tabLst>
                <a:tab pos="632806" algn="l"/>
              </a:tabLst>
            </a:pPr>
            <a:r>
              <a:rPr lang="en-US" sz="1765" kern="0" dirty="0"/>
              <a:t>Worker nodes also cache transformed data </a:t>
            </a:r>
            <a:br>
              <a:rPr lang="en-US" sz="1765" kern="0" dirty="0"/>
            </a:br>
            <a:r>
              <a:rPr lang="en-US" sz="1765" kern="0" dirty="0"/>
              <a:t>in-memory as RDDs.</a:t>
            </a:r>
          </a:p>
        </p:txBody>
      </p:sp>
      <p:sp>
        <p:nvSpPr>
          <p:cNvPr id="9" name="Rounded Rectangle 8"/>
          <p:cNvSpPr/>
          <p:nvPr/>
        </p:nvSpPr>
        <p:spPr bwMode="auto">
          <a:xfrm>
            <a:off x="6357385" y="5489458"/>
            <a:ext cx="4473548" cy="1041655"/>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grpSp>
        <p:nvGrpSpPr>
          <p:cNvPr id="32" name="Group 31"/>
          <p:cNvGrpSpPr/>
          <p:nvPr/>
        </p:nvGrpSpPr>
        <p:grpSpPr>
          <a:xfrm>
            <a:off x="7257267" y="2270725"/>
            <a:ext cx="2689274" cy="627497"/>
            <a:chOff x="2092727" y="2366125"/>
            <a:chExt cx="2743200" cy="640080"/>
          </a:xfrm>
        </p:grpSpPr>
        <p:sp>
          <p:nvSpPr>
            <p:cNvPr id="5" name="Rectangle 4"/>
            <p:cNvSpPr/>
            <p:nvPr/>
          </p:nvSpPr>
          <p:spPr bwMode="auto">
            <a:xfrm>
              <a:off x="2092727" y="2366125"/>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a:solidFill>
                  <a:srgbClr val="FFFFFF"/>
                </a:solidFill>
                <a:ea typeface="Segoe UI" pitchFamily="34" charset="0"/>
                <a:cs typeface="Segoe UI" pitchFamily="34" charset="0"/>
              </a:endParaRPr>
            </a:p>
          </p:txBody>
        </p:sp>
        <p:sp>
          <p:nvSpPr>
            <p:cNvPr id="10" name="TextBox 9"/>
            <p:cNvSpPr txBox="1"/>
            <p:nvPr/>
          </p:nvSpPr>
          <p:spPr>
            <a:xfrm>
              <a:off x="2362160" y="2468154"/>
              <a:ext cx="2204335" cy="436022"/>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Cluster manager</a:t>
              </a:r>
            </a:p>
          </p:txBody>
        </p:sp>
      </p:grpSp>
      <p:sp>
        <p:nvSpPr>
          <p:cNvPr id="14" name="TextBox 13"/>
          <p:cNvSpPr txBox="1"/>
          <p:nvPr/>
        </p:nvSpPr>
        <p:spPr>
          <a:xfrm>
            <a:off x="8128566" y="6137182"/>
            <a:ext cx="914270" cy="427451"/>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rgbClr val="FFFFFF"/>
                </a:solidFill>
              </a:rPr>
              <a:t>HDFS</a:t>
            </a:r>
          </a:p>
        </p:txBody>
      </p:sp>
      <p:sp>
        <p:nvSpPr>
          <p:cNvPr id="15" name="Rectangle 14"/>
          <p:cNvSpPr/>
          <p:nvPr/>
        </p:nvSpPr>
        <p:spPr bwMode="auto">
          <a:xfrm>
            <a:off x="6613532" y="5605763"/>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9513535" y="3443719"/>
            <a:ext cx="1329849"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grpSp>
        <p:nvGrpSpPr>
          <p:cNvPr id="46" name="Group 45"/>
          <p:cNvGrpSpPr/>
          <p:nvPr/>
        </p:nvGrpSpPr>
        <p:grpSpPr>
          <a:xfrm>
            <a:off x="6357385" y="3398937"/>
            <a:ext cx="4471282" cy="1344637"/>
            <a:chOff x="636747" y="3573147"/>
            <a:chExt cx="4560941" cy="1371600"/>
          </a:xfrm>
        </p:grpSpPr>
        <p:sp>
          <p:nvSpPr>
            <p:cNvPr id="8" name="Rectangle 7"/>
            <p:cNvSpPr/>
            <p:nvPr/>
          </p:nvSpPr>
          <p:spPr bwMode="auto">
            <a:xfrm>
              <a:off x="636747" y="3573147"/>
              <a:ext cx="1356515" cy="13716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1" name="TextBox 10"/>
            <p:cNvSpPr txBox="1"/>
            <p:nvPr/>
          </p:nvSpPr>
          <p:spPr>
            <a:xfrm>
              <a:off x="643097" y="3609893"/>
              <a:ext cx="1348437" cy="327015"/>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24" name="Rectangle 23"/>
            <p:cNvSpPr/>
            <p:nvPr/>
          </p:nvSpPr>
          <p:spPr bwMode="auto">
            <a:xfrm>
              <a:off x="902070" y="447713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12166" y="4009281"/>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31" name="TextBox 30"/>
            <p:cNvSpPr txBox="1"/>
            <p:nvPr/>
          </p:nvSpPr>
          <p:spPr>
            <a:xfrm>
              <a:off x="974744" y="4059475"/>
              <a:ext cx="690617" cy="243860"/>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37" name="TextBox 36"/>
            <p:cNvSpPr txBox="1"/>
            <p:nvPr/>
          </p:nvSpPr>
          <p:spPr>
            <a:xfrm>
              <a:off x="969696" y="4527327"/>
              <a:ext cx="690617" cy="243860"/>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sp>
          <p:nvSpPr>
            <p:cNvPr id="69" name="Rectangle 68"/>
            <p:cNvSpPr/>
            <p:nvPr/>
          </p:nvSpPr>
          <p:spPr bwMode="auto">
            <a:xfrm>
              <a:off x="2232427" y="3573147"/>
              <a:ext cx="1356515" cy="13716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0" name="TextBox 69"/>
            <p:cNvSpPr txBox="1"/>
            <p:nvPr/>
          </p:nvSpPr>
          <p:spPr>
            <a:xfrm>
              <a:off x="2238777" y="3609893"/>
              <a:ext cx="1348437" cy="327015"/>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71" name="Rectangle 70"/>
            <p:cNvSpPr/>
            <p:nvPr/>
          </p:nvSpPr>
          <p:spPr bwMode="auto">
            <a:xfrm>
              <a:off x="2497750" y="447713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3" name="Rectangle 72"/>
            <p:cNvSpPr/>
            <p:nvPr/>
          </p:nvSpPr>
          <p:spPr bwMode="auto">
            <a:xfrm>
              <a:off x="2507846" y="4009281"/>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4" name="TextBox 73"/>
            <p:cNvSpPr txBox="1"/>
            <p:nvPr/>
          </p:nvSpPr>
          <p:spPr>
            <a:xfrm>
              <a:off x="2570424" y="4059475"/>
              <a:ext cx="690617" cy="243860"/>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75" name="TextBox 74"/>
            <p:cNvSpPr txBox="1"/>
            <p:nvPr/>
          </p:nvSpPr>
          <p:spPr>
            <a:xfrm>
              <a:off x="2565376" y="4527327"/>
              <a:ext cx="690617" cy="243860"/>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sp>
          <p:nvSpPr>
            <p:cNvPr id="76" name="Rectangle 75"/>
            <p:cNvSpPr/>
            <p:nvPr/>
          </p:nvSpPr>
          <p:spPr bwMode="auto">
            <a:xfrm>
              <a:off x="3841173" y="3573147"/>
              <a:ext cx="1356515" cy="13716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7" name="TextBox 76"/>
            <p:cNvSpPr txBox="1"/>
            <p:nvPr/>
          </p:nvSpPr>
          <p:spPr>
            <a:xfrm>
              <a:off x="3847523" y="3609893"/>
              <a:ext cx="1348437" cy="327015"/>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78" name="Rectangle 77"/>
            <p:cNvSpPr/>
            <p:nvPr/>
          </p:nvSpPr>
          <p:spPr bwMode="auto">
            <a:xfrm>
              <a:off x="4106496" y="447713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81" name="Rectangle 80"/>
            <p:cNvSpPr/>
            <p:nvPr/>
          </p:nvSpPr>
          <p:spPr bwMode="auto">
            <a:xfrm>
              <a:off x="4116592" y="4009281"/>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82" name="TextBox 81"/>
            <p:cNvSpPr txBox="1"/>
            <p:nvPr/>
          </p:nvSpPr>
          <p:spPr>
            <a:xfrm>
              <a:off x="4179170" y="4059475"/>
              <a:ext cx="690617" cy="243860"/>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83" name="TextBox 82"/>
            <p:cNvSpPr txBox="1"/>
            <p:nvPr/>
          </p:nvSpPr>
          <p:spPr>
            <a:xfrm>
              <a:off x="4174122" y="4527327"/>
              <a:ext cx="690617" cy="243860"/>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grpSp>
      <p:cxnSp>
        <p:nvCxnSpPr>
          <p:cNvPr id="44" name="Straight Arrow Connector 43"/>
          <p:cNvCxnSpPr>
            <a:stCxn id="5" idx="2"/>
          </p:cNvCxnSpPr>
          <p:nvPr/>
        </p:nvCxnSpPr>
        <p:spPr>
          <a:xfrm flipH="1">
            <a:off x="8593985" y="2898222"/>
            <a:ext cx="7919" cy="499184"/>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2" idx="2"/>
            <a:endCxn id="5" idx="0"/>
          </p:cNvCxnSpPr>
          <p:nvPr/>
        </p:nvCxnSpPr>
        <p:spPr>
          <a:xfrm>
            <a:off x="8601904" y="1899624"/>
            <a:ext cx="0" cy="37110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7257267" y="1272127"/>
            <a:ext cx="2689274" cy="627497"/>
            <a:chOff x="2092727" y="1291267"/>
            <a:chExt cx="2743200" cy="640080"/>
          </a:xfrm>
        </p:grpSpPr>
        <p:sp>
          <p:nvSpPr>
            <p:cNvPr id="72" name="Rectangle 71"/>
            <p:cNvSpPr/>
            <p:nvPr/>
          </p:nvSpPr>
          <p:spPr bwMode="auto">
            <a:xfrm>
              <a:off x="2092727" y="1291267"/>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ea typeface="Segoe UI" pitchFamily="34" charset="0"/>
                <a:cs typeface="Segoe UI" pitchFamily="34" charset="0"/>
              </a:endParaRPr>
            </a:p>
          </p:txBody>
        </p:sp>
        <p:sp>
          <p:nvSpPr>
            <p:cNvPr id="80" name="TextBox 79"/>
            <p:cNvSpPr txBox="1"/>
            <p:nvPr/>
          </p:nvSpPr>
          <p:spPr>
            <a:xfrm>
              <a:off x="2362160" y="1393296"/>
              <a:ext cx="2204335" cy="436022"/>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Driver program</a:t>
              </a:r>
              <a:br>
                <a:rPr lang="en-US" sz="1568" kern="0" dirty="0">
                  <a:solidFill>
                    <a:schemeClr val="tx2"/>
                  </a:solidFill>
                </a:rPr>
              </a:br>
              <a:r>
                <a:rPr lang="en-US" sz="1568" kern="0" dirty="0">
                  <a:solidFill>
                    <a:schemeClr val="tx2"/>
                  </a:solidFill>
                </a:rPr>
                <a:t>SparkContext</a:t>
              </a:r>
            </a:p>
          </p:txBody>
        </p:sp>
      </p:grpSp>
      <p:sp>
        <p:nvSpPr>
          <p:cNvPr id="63" name="Rectangle 62"/>
          <p:cNvSpPr/>
          <p:nvPr/>
        </p:nvSpPr>
        <p:spPr bwMode="auto">
          <a:xfrm>
            <a:off x="8171729" y="5605763"/>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4" name="Rectangle 63"/>
          <p:cNvSpPr/>
          <p:nvPr/>
        </p:nvSpPr>
        <p:spPr bwMode="auto">
          <a:xfrm>
            <a:off x="9756166" y="5605763"/>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5" name="Rectangle 64"/>
          <p:cNvSpPr/>
          <p:nvPr/>
        </p:nvSpPr>
        <p:spPr bwMode="auto">
          <a:xfrm>
            <a:off x="8963948" y="6074018"/>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6" name="Rectangle 65"/>
          <p:cNvSpPr/>
          <p:nvPr/>
        </p:nvSpPr>
        <p:spPr bwMode="auto">
          <a:xfrm>
            <a:off x="7397820" y="6074018"/>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cxnSp>
        <p:nvCxnSpPr>
          <p:cNvPr id="7" name="Elbow Connector 6"/>
          <p:cNvCxnSpPr>
            <a:stCxn id="8" idx="0"/>
          </p:cNvCxnSpPr>
          <p:nvPr/>
        </p:nvCxnSpPr>
        <p:spPr>
          <a:xfrm rot="5400000" flipH="1" flipV="1">
            <a:off x="6981548" y="2954629"/>
            <a:ext cx="485069" cy="403546"/>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76" idx="0"/>
          </p:cNvCxnSpPr>
          <p:nvPr/>
        </p:nvCxnSpPr>
        <p:spPr>
          <a:xfrm rot="16200000" flipV="1">
            <a:off x="9715927" y="2951120"/>
            <a:ext cx="500715" cy="394920"/>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stretch>
            <a:fillRect/>
          </a:stretch>
        </p:blipFill>
        <p:spPr>
          <a:xfrm>
            <a:off x="7751480" y="302260"/>
            <a:ext cx="1811560" cy="957120"/>
          </a:xfrm>
          <a:prstGeom prst="rect">
            <a:avLst/>
          </a:prstGeom>
        </p:spPr>
      </p:pic>
    </p:spTree>
    <p:extLst>
      <p:ext uri="{BB962C8B-B14F-4D97-AF65-F5344CB8AC3E}">
        <p14:creationId xmlns:p14="http://schemas.microsoft.com/office/powerpoint/2010/main" val="99911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91" y="309887"/>
            <a:ext cx="11653523" cy="927809"/>
          </a:xfrm>
        </p:spPr>
        <p:txBody>
          <a:bodyPr/>
          <a:lstStyle/>
          <a:p>
            <a:r>
              <a:rPr lang="en-US" dirty="0"/>
              <a:t>The Spark cluster architecture driver</a:t>
            </a:r>
          </a:p>
        </p:txBody>
      </p:sp>
      <p:sp>
        <p:nvSpPr>
          <p:cNvPr id="51" name="TextBox 50"/>
          <p:cNvSpPr txBox="1"/>
          <p:nvPr/>
        </p:nvSpPr>
        <p:spPr>
          <a:xfrm>
            <a:off x="1" y="2544870"/>
            <a:ext cx="5488380" cy="2235792"/>
          </a:xfrm>
          <a:prstGeom prst="rect">
            <a:avLst/>
          </a:prstGeom>
        </p:spPr>
        <p:txBody>
          <a:bodyPr wrap="square" lIns="448212">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7691" indent="-280121" defTabSz="914225">
              <a:lnSpc>
                <a:spcPct val="90000"/>
              </a:lnSpc>
              <a:spcAft>
                <a:spcPts val="1765"/>
              </a:spcAft>
              <a:buFont typeface="Arial" panose="020B0604020202020204" pitchFamily="34" charset="0"/>
              <a:buChar char="•"/>
            </a:pPr>
            <a:r>
              <a:rPr lang="en-US" sz="1765" kern="0" dirty="0">
                <a:solidFill>
                  <a:srgbClr val="000000">
                    <a:lumMod val="65000"/>
                    <a:lumOff val="35000"/>
                  </a:srgbClr>
                </a:solidFill>
              </a:rPr>
              <a:t>Connects to a cluster manager to allocate resources across applications</a:t>
            </a:r>
          </a:p>
          <a:p>
            <a:pPr marL="337691" indent="-280121" defTabSz="914225">
              <a:lnSpc>
                <a:spcPct val="90000"/>
              </a:lnSpc>
              <a:spcAft>
                <a:spcPts val="1765"/>
              </a:spcAft>
              <a:buFont typeface="Arial" panose="020B0604020202020204" pitchFamily="34" charset="0"/>
              <a:buChar char="•"/>
            </a:pPr>
            <a:r>
              <a:rPr lang="en-US" sz="1765" kern="0" dirty="0">
                <a:solidFill>
                  <a:srgbClr val="000000">
                    <a:lumMod val="65000"/>
                    <a:lumOff val="35000"/>
                  </a:srgbClr>
                </a:solidFill>
              </a:rPr>
              <a:t>Acquires executors on cluster nodes while processes run compute tasks and cache data</a:t>
            </a:r>
          </a:p>
          <a:p>
            <a:pPr marL="337691" indent="-280121" defTabSz="914225">
              <a:lnSpc>
                <a:spcPct val="90000"/>
              </a:lnSpc>
              <a:spcAft>
                <a:spcPts val="1765"/>
              </a:spcAft>
              <a:buFont typeface="Arial" panose="020B0604020202020204" pitchFamily="34" charset="0"/>
              <a:buChar char="•"/>
            </a:pPr>
            <a:r>
              <a:rPr lang="en-US" sz="1765" kern="0" dirty="0">
                <a:solidFill>
                  <a:srgbClr val="000000">
                    <a:lumMod val="65000"/>
                    <a:lumOff val="35000"/>
                  </a:srgbClr>
                </a:solidFill>
              </a:rPr>
              <a:t>Sends app code to the executors</a:t>
            </a:r>
          </a:p>
          <a:p>
            <a:pPr marL="337691" indent="-280121" defTabSz="914225">
              <a:lnSpc>
                <a:spcPct val="90000"/>
              </a:lnSpc>
              <a:spcAft>
                <a:spcPts val="1765"/>
              </a:spcAft>
              <a:buFont typeface="Arial" panose="020B0604020202020204" pitchFamily="34" charset="0"/>
              <a:buChar char="•"/>
            </a:pPr>
            <a:r>
              <a:rPr lang="en-US" sz="1765" kern="0" dirty="0">
                <a:solidFill>
                  <a:srgbClr val="000000">
                    <a:lumMod val="65000"/>
                    <a:lumOff val="35000"/>
                  </a:srgbClr>
                </a:solidFill>
              </a:rPr>
              <a:t>Sends tasks for the executors to run</a:t>
            </a:r>
          </a:p>
        </p:txBody>
      </p:sp>
      <p:grpSp>
        <p:nvGrpSpPr>
          <p:cNvPr id="46" name="Group 45"/>
          <p:cNvGrpSpPr/>
          <p:nvPr/>
        </p:nvGrpSpPr>
        <p:grpSpPr>
          <a:xfrm>
            <a:off x="7257267" y="2270725"/>
            <a:ext cx="2689274" cy="627497"/>
            <a:chOff x="2092727" y="2366125"/>
            <a:chExt cx="2743200" cy="640080"/>
          </a:xfrm>
        </p:grpSpPr>
        <p:sp>
          <p:nvSpPr>
            <p:cNvPr id="47" name="Rectangle 46"/>
            <p:cNvSpPr/>
            <p:nvPr/>
          </p:nvSpPr>
          <p:spPr bwMode="auto">
            <a:xfrm>
              <a:off x="2092727" y="2366125"/>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a:solidFill>
                  <a:srgbClr val="FFFFFF"/>
                </a:solidFill>
                <a:ea typeface="Segoe UI" pitchFamily="34" charset="0"/>
                <a:cs typeface="Segoe UI" pitchFamily="34" charset="0"/>
              </a:endParaRPr>
            </a:p>
          </p:txBody>
        </p:sp>
        <p:sp>
          <p:nvSpPr>
            <p:cNvPr id="48" name="TextBox 47"/>
            <p:cNvSpPr txBox="1"/>
            <p:nvPr/>
          </p:nvSpPr>
          <p:spPr>
            <a:xfrm>
              <a:off x="2362160" y="2468154"/>
              <a:ext cx="2204335" cy="436022"/>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Cluster manager</a:t>
              </a:r>
            </a:p>
          </p:txBody>
        </p:sp>
      </p:grpSp>
      <p:sp>
        <p:nvSpPr>
          <p:cNvPr id="52" name="TextBox 51"/>
          <p:cNvSpPr txBox="1"/>
          <p:nvPr/>
        </p:nvSpPr>
        <p:spPr>
          <a:xfrm>
            <a:off x="9513535" y="3443719"/>
            <a:ext cx="1329849"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54" name="Rectangle 53"/>
          <p:cNvSpPr/>
          <p:nvPr/>
        </p:nvSpPr>
        <p:spPr bwMode="auto">
          <a:xfrm>
            <a:off x="6357385" y="3398937"/>
            <a:ext cx="1329849" cy="17928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55" name="TextBox 54"/>
          <p:cNvSpPr txBox="1"/>
          <p:nvPr/>
        </p:nvSpPr>
        <p:spPr>
          <a:xfrm>
            <a:off x="6363610" y="3434961"/>
            <a:ext cx="1321930"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56" name="Rectangle 55"/>
          <p:cNvSpPr/>
          <p:nvPr/>
        </p:nvSpPr>
        <p:spPr bwMode="auto">
          <a:xfrm>
            <a:off x="6617492" y="4285152"/>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2" name="Rectangle 61"/>
          <p:cNvSpPr/>
          <p:nvPr/>
        </p:nvSpPr>
        <p:spPr bwMode="auto">
          <a:xfrm>
            <a:off x="6627389" y="3826497"/>
            <a:ext cx="799736" cy="3374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3" name="TextBox 62"/>
          <p:cNvSpPr txBox="1"/>
          <p:nvPr/>
        </p:nvSpPr>
        <p:spPr>
          <a:xfrm>
            <a:off x="6688738" y="3875705"/>
            <a:ext cx="677041" cy="239066"/>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64" name="TextBox 63"/>
          <p:cNvSpPr txBox="1"/>
          <p:nvPr/>
        </p:nvSpPr>
        <p:spPr>
          <a:xfrm>
            <a:off x="6683789" y="4334360"/>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sp>
        <p:nvSpPr>
          <p:cNvPr id="65" name="Rectangle 64"/>
          <p:cNvSpPr/>
          <p:nvPr/>
        </p:nvSpPr>
        <p:spPr bwMode="auto">
          <a:xfrm>
            <a:off x="7921697" y="3398937"/>
            <a:ext cx="1329849" cy="17928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6" name="TextBox 65"/>
          <p:cNvSpPr txBox="1"/>
          <p:nvPr/>
        </p:nvSpPr>
        <p:spPr>
          <a:xfrm>
            <a:off x="7927922" y="3434961"/>
            <a:ext cx="1321930"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67" name="Rectangle 66"/>
          <p:cNvSpPr/>
          <p:nvPr/>
        </p:nvSpPr>
        <p:spPr bwMode="auto">
          <a:xfrm>
            <a:off x="8181804" y="4285152"/>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8" name="Rectangle 67"/>
          <p:cNvSpPr/>
          <p:nvPr/>
        </p:nvSpPr>
        <p:spPr bwMode="auto">
          <a:xfrm>
            <a:off x="8191702" y="3826497"/>
            <a:ext cx="799736" cy="3374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9" name="TextBox 68"/>
          <p:cNvSpPr txBox="1"/>
          <p:nvPr/>
        </p:nvSpPr>
        <p:spPr>
          <a:xfrm>
            <a:off x="8253050" y="3875705"/>
            <a:ext cx="677041" cy="239066"/>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70" name="TextBox 69"/>
          <p:cNvSpPr txBox="1"/>
          <p:nvPr/>
        </p:nvSpPr>
        <p:spPr>
          <a:xfrm>
            <a:off x="8248101" y="4334360"/>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sp>
        <p:nvSpPr>
          <p:cNvPr id="71" name="Rectangle 70"/>
          <p:cNvSpPr/>
          <p:nvPr/>
        </p:nvSpPr>
        <p:spPr bwMode="auto">
          <a:xfrm>
            <a:off x="9498819" y="3398937"/>
            <a:ext cx="1329849" cy="17928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2" name="TextBox 71"/>
          <p:cNvSpPr txBox="1"/>
          <p:nvPr/>
        </p:nvSpPr>
        <p:spPr>
          <a:xfrm>
            <a:off x="9505044" y="3434961"/>
            <a:ext cx="1321930"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75" name="Rectangle 74"/>
          <p:cNvSpPr/>
          <p:nvPr/>
        </p:nvSpPr>
        <p:spPr bwMode="auto">
          <a:xfrm>
            <a:off x="9758926" y="4285152"/>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6" name="Rectangle 75"/>
          <p:cNvSpPr/>
          <p:nvPr/>
        </p:nvSpPr>
        <p:spPr bwMode="auto">
          <a:xfrm>
            <a:off x="9768823" y="3826497"/>
            <a:ext cx="799736" cy="3374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9" name="TextBox 78"/>
          <p:cNvSpPr txBox="1"/>
          <p:nvPr/>
        </p:nvSpPr>
        <p:spPr>
          <a:xfrm>
            <a:off x="9830172" y="3875705"/>
            <a:ext cx="677041" cy="239066"/>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80" name="TextBox 79"/>
          <p:cNvSpPr txBox="1"/>
          <p:nvPr/>
        </p:nvSpPr>
        <p:spPr>
          <a:xfrm>
            <a:off x="9825223" y="4334360"/>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cxnSp>
        <p:nvCxnSpPr>
          <p:cNvPr id="84" name="Straight Arrow Connector 83"/>
          <p:cNvCxnSpPr>
            <a:stCxn id="47" idx="2"/>
          </p:cNvCxnSpPr>
          <p:nvPr/>
        </p:nvCxnSpPr>
        <p:spPr>
          <a:xfrm flipH="1">
            <a:off x="8593985" y="2898222"/>
            <a:ext cx="7919" cy="499184"/>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7" idx="2"/>
            <a:endCxn id="47" idx="0"/>
          </p:cNvCxnSpPr>
          <p:nvPr/>
        </p:nvCxnSpPr>
        <p:spPr>
          <a:xfrm>
            <a:off x="8601904" y="1899624"/>
            <a:ext cx="0" cy="37110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257267" y="1272127"/>
            <a:ext cx="2689274" cy="627497"/>
            <a:chOff x="2092727" y="1291267"/>
            <a:chExt cx="2743200" cy="640080"/>
          </a:xfrm>
        </p:grpSpPr>
        <p:sp>
          <p:nvSpPr>
            <p:cNvPr id="87" name="Rectangle 86"/>
            <p:cNvSpPr/>
            <p:nvPr/>
          </p:nvSpPr>
          <p:spPr bwMode="auto">
            <a:xfrm>
              <a:off x="2092727" y="1291267"/>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ea typeface="Segoe UI" pitchFamily="34" charset="0"/>
                <a:cs typeface="Segoe UI" pitchFamily="34" charset="0"/>
              </a:endParaRPr>
            </a:p>
          </p:txBody>
        </p:sp>
        <p:sp>
          <p:nvSpPr>
            <p:cNvPr id="88" name="TextBox 87"/>
            <p:cNvSpPr txBox="1"/>
            <p:nvPr/>
          </p:nvSpPr>
          <p:spPr>
            <a:xfrm>
              <a:off x="2362160" y="1393296"/>
              <a:ext cx="2204335" cy="436022"/>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Driver program</a:t>
              </a:r>
              <a:br>
                <a:rPr lang="en-US" sz="1568" kern="0" dirty="0">
                  <a:solidFill>
                    <a:schemeClr val="tx2"/>
                  </a:solidFill>
                </a:rPr>
              </a:br>
              <a:r>
                <a:rPr lang="en-US" sz="1568" kern="0" dirty="0">
                  <a:solidFill>
                    <a:schemeClr val="tx2"/>
                  </a:solidFill>
                </a:rPr>
                <a:t>SparkContext</a:t>
              </a:r>
            </a:p>
          </p:txBody>
        </p:sp>
      </p:grpSp>
      <p:cxnSp>
        <p:nvCxnSpPr>
          <p:cNvPr id="93" name="Elbow Connector 92"/>
          <p:cNvCxnSpPr>
            <a:stCxn id="54" idx="0"/>
          </p:cNvCxnSpPr>
          <p:nvPr/>
        </p:nvCxnSpPr>
        <p:spPr>
          <a:xfrm rot="5400000" flipH="1" flipV="1">
            <a:off x="6981548" y="2954629"/>
            <a:ext cx="485069" cy="403546"/>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1" idx="0"/>
          </p:cNvCxnSpPr>
          <p:nvPr/>
        </p:nvCxnSpPr>
        <p:spPr>
          <a:xfrm rot="16200000" flipV="1">
            <a:off x="9715928" y="2951122"/>
            <a:ext cx="500714" cy="394917"/>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bwMode="auto">
          <a:xfrm>
            <a:off x="8181804" y="4745198"/>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17" name="TextBox 116"/>
          <p:cNvSpPr txBox="1"/>
          <p:nvPr/>
        </p:nvSpPr>
        <p:spPr>
          <a:xfrm>
            <a:off x="8248101" y="4794406"/>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Executor</a:t>
            </a:r>
          </a:p>
        </p:txBody>
      </p:sp>
      <p:sp>
        <p:nvSpPr>
          <p:cNvPr id="118" name="Rectangle 117"/>
          <p:cNvSpPr/>
          <p:nvPr/>
        </p:nvSpPr>
        <p:spPr bwMode="auto">
          <a:xfrm>
            <a:off x="9758926" y="4748883"/>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19" name="TextBox 118"/>
          <p:cNvSpPr txBox="1"/>
          <p:nvPr/>
        </p:nvSpPr>
        <p:spPr>
          <a:xfrm>
            <a:off x="9825223" y="4798091"/>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Executor</a:t>
            </a:r>
          </a:p>
        </p:txBody>
      </p:sp>
      <p:sp>
        <p:nvSpPr>
          <p:cNvPr id="120" name="Rectangle 119"/>
          <p:cNvSpPr/>
          <p:nvPr/>
        </p:nvSpPr>
        <p:spPr bwMode="auto">
          <a:xfrm>
            <a:off x="6617492" y="4747137"/>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21" name="TextBox 120"/>
          <p:cNvSpPr txBox="1"/>
          <p:nvPr/>
        </p:nvSpPr>
        <p:spPr>
          <a:xfrm>
            <a:off x="6683789" y="4796344"/>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Executor</a:t>
            </a:r>
          </a:p>
        </p:txBody>
      </p:sp>
      <p:sp>
        <p:nvSpPr>
          <p:cNvPr id="3" name="TextBox 2"/>
          <p:cNvSpPr txBox="1"/>
          <p:nvPr/>
        </p:nvSpPr>
        <p:spPr>
          <a:xfrm>
            <a:off x="0" y="1173230"/>
            <a:ext cx="5378549" cy="726395"/>
          </a:xfrm>
          <a:prstGeom prst="rect">
            <a:avLst/>
          </a:prstGeom>
          <a:noFill/>
        </p:spPr>
        <p:txBody>
          <a:bodyPr wrap="square" lIns="448212" tIns="143428" rIns="179285" bIns="143428" rtlCol="0">
            <a:noAutofit/>
          </a:bodyPr>
          <a:lstStyle/>
          <a:p>
            <a:pPr defTabSz="896386">
              <a:lnSpc>
                <a:spcPct val="90000"/>
              </a:lnSpc>
              <a:spcAft>
                <a:spcPts val="588"/>
              </a:spcAft>
            </a:pPr>
            <a:r>
              <a:rPr lang="en-US" sz="2353" kern="0" dirty="0">
                <a:solidFill>
                  <a:srgbClr val="CB3B1D"/>
                </a:solidFill>
                <a:latin typeface="+mj-lt"/>
              </a:rPr>
              <a:t>The driver performs the following:</a:t>
            </a:r>
          </a:p>
          <a:p>
            <a:pPr defTabSz="896386">
              <a:lnSpc>
                <a:spcPct val="90000"/>
              </a:lnSpc>
              <a:spcAft>
                <a:spcPts val="588"/>
              </a:spcAft>
            </a:pPr>
            <a:endParaRPr lang="en-US" sz="2353" kern="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89244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380211" y="291514"/>
            <a:ext cx="10102566" cy="6274974"/>
          </a:xfrm>
          <a:prstGeom prst="rect">
            <a:avLst/>
          </a:prstGeom>
          <a:solidFill>
            <a:schemeClr val="accent6">
              <a:lumMod val="40000"/>
              <a:lumOff val="60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kern="0" dirty="0">
                <a:solidFill>
                  <a:schemeClr val="tx1"/>
                </a:solidFill>
                <a:ea typeface="Segoe UI" pitchFamily="34" charset="0"/>
                <a:cs typeface="Segoe UI" pitchFamily="34" charset="0"/>
              </a:rPr>
              <a:t>Cluster</a:t>
            </a:r>
          </a:p>
        </p:txBody>
      </p:sp>
      <p:grpSp>
        <p:nvGrpSpPr>
          <p:cNvPr id="30" name="Group 29"/>
          <p:cNvGrpSpPr/>
          <p:nvPr/>
        </p:nvGrpSpPr>
        <p:grpSpPr>
          <a:xfrm>
            <a:off x="2972850" y="2223676"/>
            <a:ext cx="3589649" cy="4142450"/>
            <a:chOff x="3032461" y="2267768"/>
            <a:chExt cx="3661629" cy="4225515"/>
          </a:xfrm>
        </p:grpSpPr>
        <p:sp>
          <p:nvSpPr>
            <p:cNvPr id="31" name="Rectangle 30"/>
            <p:cNvSpPr/>
            <p:nvPr/>
          </p:nvSpPr>
          <p:spPr bwMode="auto">
            <a:xfrm>
              <a:off x="3032461" y="2267768"/>
              <a:ext cx="3661629" cy="4225515"/>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44821"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Head node</a:t>
              </a:r>
            </a:p>
          </p:txBody>
        </p:sp>
        <p:sp>
          <p:nvSpPr>
            <p:cNvPr id="32" name="Rectangle 31"/>
            <p:cNvSpPr/>
            <p:nvPr/>
          </p:nvSpPr>
          <p:spPr bwMode="auto">
            <a:xfrm>
              <a:off x="3228750" y="2563811"/>
              <a:ext cx="3290662" cy="1645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Spark master</a:t>
              </a:r>
            </a:p>
          </p:txBody>
        </p:sp>
        <p:sp>
          <p:nvSpPr>
            <p:cNvPr id="13" name="Oval 12"/>
            <p:cNvSpPr/>
            <p:nvPr/>
          </p:nvSpPr>
          <p:spPr bwMode="auto">
            <a:xfrm>
              <a:off x="3381491"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App 0</a:t>
              </a:r>
            </a:p>
          </p:txBody>
        </p:sp>
        <p:sp>
          <p:nvSpPr>
            <p:cNvPr id="14" name="Oval 13"/>
            <p:cNvSpPr/>
            <p:nvPr/>
          </p:nvSpPr>
          <p:spPr bwMode="auto">
            <a:xfrm>
              <a:off x="4412007"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App 1</a:t>
              </a:r>
            </a:p>
          </p:txBody>
        </p:sp>
        <p:sp>
          <p:nvSpPr>
            <p:cNvPr id="15" name="Oval 14"/>
            <p:cNvSpPr/>
            <p:nvPr/>
          </p:nvSpPr>
          <p:spPr bwMode="auto">
            <a:xfrm>
              <a:off x="5442523"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App 2</a:t>
              </a:r>
            </a:p>
          </p:txBody>
        </p:sp>
        <p:grpSp>
          <p:nvGrpSpPr>
            <p:cNvPr id="8" name="Group 7"/>
            <p:cNvGrpSpPr/>
            <p:nvPr/>
          </p:nvGrpSpPr>
          <p:grpSpPr>
            <a:xfrm>
              <a:off x="3838691" y="4072275"/>
              <a:ext cx="2061103" cy="621792"/>
              <a:chOff x="3838691" y="4072275"/>
              <a:chExt cx="2061103" cy="621792"/>
            </a:xfrm>
          </p:grpSpPr>
          <p:cxnSp>
            <p:nvCxnSpPr>
              <p:cNvPr id="94" name="Straight Arrow Connector 93"/>
              <p:cNvCxnSpPr>
                <a:stCxn id="13" idx="4"/>
              </p:cNvCxnSpPr>
              <p:nvPr/>
            </p:nvCxnSpPr>
            <p:spPr>
              <a:xfrm>
                <a:off x="3838691" y="4072275"/>
                <a:ext cx="0" cy="62179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34" idx="0"/>
              </p:cNvCxnSpPr>
              <p:nvPr/>
            </p:nvCxnSpPr>
            <p:spPr>
              <a:xfrm flipH="1">
                <a:off x="4859636" y="4072276"/>
                <a:ext cx="1288" cy="502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5899794" y="4072276"/>
                <a:ext cx="0" cy="38404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4" name="Rectangle 73"/>
          <p:cNvSpPr/>
          <p:nvPr/>
        </p:nvSpPr>
        <p:spPr bwMode="auto">
          <a:xfrm>
            <a:off x="5593318" y="725720"/>
            <a:ext cx="339272" cy="88709"/>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269239" y="814429"/>
            <a:ext cx="1344638" cy="896425"/>
            <a:chOff x="274637" y="830263"/>
            <a:chExt cx="1371601" cy="914400"/>
          </a:xfrm>
        </p:grpSpPr>
        <p:sp>
          <p:nvSpPr>
            <p:cNvPr id="4" name="Rectangle 3"/>
            <p:cNvSpPr/>
            <p:nvPr/>
          </p:nvSpPr>
          <p:spPr bwMode="auto">
            <a:xfrm>
              <a:off x="274637" y="830263"/>
              <a:ext cx="914401" cy="91440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Browser</a:t>
              </a:r>
            </a:p>
          </p:txBody>
        </p:sp>
        <p:cxnSp>
          <p:nvCxnSpPr>
            <p:cNvPr id="50" name="Straight Arrow Connector 49"/>
            <p:cNvCxnSpPr>
              <a:stCxn id="4" idx="3"/>
            </p:cNvCxnSpPr>
            <p:nvPr/>
          </p:nvCxnSpPr>
          <p:spPr>
            <a:xfrm flipV="1">
              <a:off x="1189038" y="1285875"/>
              <a:ext cx="457200" cy="158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613877" y="612332"/>
            <a:ext cx="4147745" cy="1750608"/>
            <a:chOff x="1646238" y="624114"/>
            <a:chExt cx="4230916" cy="1785711"/>
          </a:xfrm>
        </p:grpSpPr>
        <p:sp>
          <p:nvSpPr>
            <p:cNvPr id="9" name="Rectangle 8"/>
            <p:cNvSpPr/>
            <p:nvPr/>
          </p:nvSpPr>
          <p:spPr bwMode="auto">
            <a:xfrm>
              <a:off x="1646238"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Gateway</a:t>
              </a:r>
            </a:p>
          </p:txBody>
        </p:sp>
        <p:cxnSp>
          <p:nvCxnSpPr>
            <p:cNvPr id="60" name="Elbow Connector 59"/>
            <p:cNvCxnSpPr>
              <a:stCxn id="9" idx="2"/>
            </p:cNvCxnSpPr>
            <p:nvPr/>
          </p:nvCxnSpPr>
          <p:spPr>
            <a:xfrm rot="16200000" flipH="1">
              <a:off x="2224088" y="1624013"/>
              <a:ext cx="665162" cy="906462"/>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560638" y="624114"/>
              <a:ext cx="3316516" cy="663349"/>
              <a:chOff x="2560638" y="624114"/>
              <a:chExt cx="3316516" cy="663349"/>
            </a:xfrm>
          </p:grpSpPr>
          <p:cxnSp>
            <p:nvCxnSpPr>
              <p:cNvPr id="71" name="Straight Arrow Connector 70"/>
              <p:cNvCxnSpPr/>
              <p:nvPr/>
            </p:nvCxnSpPr>
            <p:spPr>
              <a:xfrm>
                <a:off x="3794354" y="624114"/>
                <a:ext cx="0" cy="2061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835754" y="624114"/>
                <a:ext cx="0" cy="2061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9" idx="3"/>
                <a:endCxn id="11" idx="0"/>
              </p:cNvCxnSpPr>
              <p:nvPr/>
            </p:nvCxnSpPr>
            <p:spPr>
              <a:xfrm flipV="1">
                <a:off x="2560638" y="830263"/>
                <a:ext cx="3316516" cy="457200"/>
              </a:xfrm>
              <a:prstGeom prst="bentConnector4">
                <a:avLst>
                  <a:gd name="adj1" fmla="val 17259"/>
                  <a:gd name="adj2" fmla="val 148958"/>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3271553" y="814429"/>
            <a:ext cx="2938281" cy="2281857"/>
            <a:chOff x="3337154" y="830263"/>
            <a:chExt cx="2997200" cy="2327613"/>
          </a:xfrm>
        </p:grpSpPr>
        <p:sp>
          <p:nvSpPr>
            <p:cNvPr id="5" name="Rectangle 4"/>
            <p:cNvSpPr/>
            <p:nvPr/>
          </p:nvSpPr>
          <p:spPr bwMode="auto">
            <a:xfrm>
              <a:off x="33371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Spark</a:t>
              </a:r>
              <a:r>
                <a:rPr lang="en-US" sz="1568" kern="0" dirty="0">
                  <a:gradFill>
                    <a:gsLst>
                      <a:gs pos="0">
                        <a:srgbClr val="FFFFFF"/>
                      </a:gs>
                      <a:gs pos="100000">
                        <a:srgbClr val="FFFFFF"/>
                      </a:gs>
                    </a:gsLst>
                    <a:lin ang="5400000" scaled="0"/>
                  </a:gradFill>
                  <a:ea typeface="Segoe UI" pitchFamily="34" charset="0"/>
                  <a:cs typeface="Segoe UI" pitchFamily="34" charset="0"/>
                </a:rPr>
                <a:t> </a:t>
              </a:r>
              <a:r>
                <a:rPr lang="en-US" sz="1568" kern="0" dirty="0">
                  <a:solidFill>
                    <a:schemeClr val="tx1"/>
                  </a:solidFill>
                  <a:ea typeface="Segoe UI" pitchFamily="34" charset="0"/>
                  <a:cs typeface="Segoe UI" pitchFamily="34" charset="0"/>
                </a:rPr>
                <a:t>submit</a:t>
              </a:r>
            </a:p>
          </p:txBody>
        </p:sp>
        <p:sp>
          <p:nvSpPr>
            <p:cNvPr id="10" name="Rectangle 9"/>
            <p:cNvSpPr/>
            <p:nvPr/>
          </p:nvSpPr>
          <p:spPr bwMode="auto">
            <a:xfrm>
              <a:off x="43785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Zeppelin</a:t>
              </a:r>
            </a:p>
          </p:txBody>
        </p:sp>
        <p:sp>
          <p:nvSpPr>
            <p:cNvPr id="11" name="Rectangle 10"/>
            <p:cNvSpPr/>
            <p:nvPr/>
          </p:nvSpPr>
          <p:spPr bwMode="auto">
            <a:xfrm>
              <a:off x="54199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err="1">
                  <a:solidFill>
                    <a:schemeClr val="tx1"/>
                  </a:solidFill>
                  <a:ea typeface="Segoe UI" pitchFamily="34" charset="0"/>
                  <a:cs typeface="Segoe UI" pitchFamily="34" charset="0"/>
                </a:rPr>
                <a:t>Jupyter</a:t>
              </a:r>
              <a:endParaRPr lang="en-US" sz="1568" kern="0" dirty="0">
                <a:solidFill>
                  <a:schemeClr val="tx1"/>
                </a:solidFill>
                <a:ea typeface="Segoe UI" pitchFamily="34" charset="0"/>
                <a:cs typeface="Segoe UI" pitchFamily="34" charset="0"/>
              </a:endParaRPr>
            </a:p>
          </p:txBody>
        </p:sp>
        <p:grpSp>
          <p:nvGrpSpPr>
            <p:cNvPr id="6" name="Group 5"/>
            <p:cNvGrpSpPr/>
            <p:nvPr/>
          </p:nvGrpSpPr>
          <p:grpSpPr>
            <a:xfrm>
              <a:off x="3776664" y="1744663"/>
              <a:ext cx="2123059" cy="1413213"/>
              <a:chOff x="3776664" y="1744663"/>
              <a:chExt cx="2123059" cy="1413213"/>
            </a:xfrm>
          </p:grpSpPr>
          <p:cxnSp>
            <p:nvCxnSpPr>
              <p:cNvPr id="76" name="Straight Connector 75"/>
              <p:cNvCxnSpPr>
                <a:stCxn id="10" idx="2"/>
              </p:cNvCxnSpPr>
              <p:nvPr/>
            </p:nvCxnSpPr>
            <p:spPr>
              <a:xfrm>
                <a:off x="4835754" y="1744663"/>
                <a:ext cx="0" cy="20696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 idx="2"/>
              </p:cNvCxnSpPr>
              <p:nvPr/>
            </p:nvCxnSpPr>
            <p:spPr>
              <a:xfrm>
                <a:off x="3794354" y="1744663"/>
                <a:ext cx="0" cy="22463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Elbow Connector 80"/>
              <p:cNvCxnSpPr>
                <a:endCxn id="15" idx="0"/>
              </p:cNvCxnSpPr>
              <p:nvPr/>
            </p:nvCxnSpPr>
            <p:spPr>
              <a:xfrm rot="16200000" flipH="1">
                <a:off x="5026441" y="2284594"/>
                <a:ext cx="1206244" cy="540320"/>
              </a:xfrm>
              <a:prstGeom prst="bentConnector3">
                <a:avLst>
                  <a:gd name="adj1" fmla="val 77374"/>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endCxn id="13" idx="0"/>
              </p:cNvCxnSpPr>
              <p:nvPr/>
            </p:nvCxnSpPr>
            <p:spPr>
              <a:xfrm rot="10800000" flipV="1">
                <a:off x="3838691" y="2886074"/>
                <a:ext cx="1531014" cy="271802"/>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14" idx="0"/>
              </p:cNvCxnSpPr>
              <p:nvPr/>
            </p:nvCxnSpPr>
            <p:spPr>
              <a:xfrm flipH="1">
                <a:off x="4869207" y="2886074"/>
                <a:ext cx="2831" cy="27180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1" idx="2"/>
              </p:cNvCxnSpPr>
              <p:nvPr/>
            </p:nvCxnSpPr>
            <p:spPr>
              <a:xfrm rot="5400000">
                <a:off x="4723425" y="797902"/>
                <a:ext cx="206969" cy="2100491"/>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3" name="Rectangle 152"/>
          <p:cNvSpPr/>
          <p:nvPr/>
        </p:nvSpPr>
        <p:spPr bwMode="auto">
          <a:xfrm>
            <a:off x="9106789" y="1820883"/>
            <a:ext cx="2303315" cy="1371649"/>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Worker node 2</a:t>
            </a:r>
          </a:p>
        </p:txBody>
      </p:sp>
      <p:sp>
        <p:nvSpPr>
          <p:cNvPr id="154" name="Rectangle 153"/>
          <p:cNvSpPr/>
          <p:nvPr/>
        </p:nvSpPr>
        <p:spPr bwMode="auto">
          <a:xfrm>
            <a:off x="9151438" y="2114471"/>
            <a:ext cx="2220525" cy="1025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Worker 2</a:t>
            </a:r>
          </a:p>
        </p:txBody>
      </p:sp>
      <p:grpSp>
        <p:nvGrpSpPr>
          <p:cNvPr id="46" name="Group 45"/>
          <p:cNvGrpSpPr/>
          <p:nvPr/>
        </p:nvGrpSpPr>
        <p:grpSpPr>
          <a:xfrm>
            <a:off x="3160503" y="391808"/>
            <a:ext cx="6858913" cy="5768261"/>
            <a:chOff x="3223876" y="399167"/>
            <a:chExt cx="6996449" cy="5883927"/>
          </a:xfrm>
        </p:grpSpPr>
        <p:grpSp>
          <p:nvGrpSpPr>
            <p:cNvPr id="44" name="Group 43"/>
            <p:cNvGrpSpPr/>
            <p:nvPr/>
          </p:nvGrpSpPr>
          <p:grpSpPr>
            <a:xfrm>
              <a:off x="7870824" y="399167"/>
              <a:ext cx="2349501" cy="1399153"/>
              <a:chOff x="7870824" y="399167"/>
              <a:chExt cx="2349501" cy="1399153"/>
            </a:xfrm>
          </p:grpSpPr>
          <p:sp>
            <p:nvSpPr>
              <p:cNvPr id="36" name="Rectangle 35"/>
              <p:cNvSpPr/>
              <p:nvPr/>
            </p:nvSpPr>
            <p:spPr bwMode="auto">
              <a:xfrm>
                <a:off x="7870824" y="399167"/>
                <a:ext cx="2349501" cy="1399153"/>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Worker node 1</a:t>
                </a:r>
              </a:p>
            </p:txBody>
          </p:sp>
          <p:sp>
            <p:nvSpPr>
              <p:cNvPr id="37" name="Rectangle 36"/>
              <p:cNvSpPr/>
              <p:nvPr/>
            </p:nvSpPr>
            <p:spPr bwMode="auto">
              <a:xfrm>
                <a:off x="7916368" y="698641"/>
                <a:ext cx="2265051" cy="10460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Worker 1</a:t>
                </a:r>
              </a:p>
            </p:txBody>
          </p:sp>
          <p:sp>
            <p:nvSpPr>
              <p:cNvPr id="20" name="Oval 19"/>
              <p:cNvSpPr/>
              <p:nvPr/>
            </p:nvSpPr>
            <p:spPr bwMode="auto">
              <a:xfrm>
                <a:off x="7980178" y="1013260"/>
                <a:ext cx="776876" cy="482599"/>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Job</a:t>
                </a:r>
              </a:p>
            </p:txBody>
          </p:sp>
          <p:sp>
            <p:nvSpPr>
              <p:cNvPr id="25" name="Oval 24"/>
              <p:cNvSpPr/>
              <p:nvPr/>
            </p:nvSpPr>
            <p:spPr bwMode="auto">
              <a:xfrm>
                <a:off x="9482606" y="889776"/>
                <a:ext cx="614114" cy="36412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sp>
            <p:nvSpPr>
              <p:cNvPr id="27" name="Oval 26"/>
              <p:cNvSpPr/>
              <p:nvPr/>
            </p:nvSpPr>
            <p:spPr bwMode="auto">
              <a:xfrm>
                <a:off x="9476562" y="1332712"/>
                <a:ext cx="620158" cy="340561"/>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grpSp>
            <p:nvGrpSpPr>
              <p:cNvPr id="23" name="Group 22"/>
              <p:cNvGrpSpPr/>
              <p:nvPr/>
            </p:nvGrpSpPr>
            <p:grpSpPr>
              <a:xfrm>
                <a:off x="8757054" y="1071839"/>
                <a:ext cx="725552" cy="431154"/>
                <a:chOff x="8757054" y="1071839"/>
                <a:chExt cx="725552" cy="431154"/>
              </a:xfrm>
            </p:grpSpPr>
            <p:cxnSp>
              <p:nvCxnSpPr>
                <p:cNvPr id="110" name="Straight Arrow Connector 109"/>
                <p:cNvCxnSpPr>
                  <a:stCxn id="20" idx="6"/>
                  <a:endCxn id="25" idx="2"/>
                </p:cNvCxnSpPr>
                <p:nvPr/>
              </p:nvCxnSpPr>
              <p:spPr>
                <a:xfrm flipV="1">
                  <a:off x="8757054" y="1071839"/>
                  <a:ext cx="725552" cy="18272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0" idx="6"/>
                  <a:endCxn id="27" idx="2"/>
                </p:cNvCxnSpPr>
                <p:nvPr/>
              </p:nvCxnSpPr>
              <p:spPr>
                <a:xfrm>
                  <a:off x="8757054" y="1254560"/>
                  <a:ext cx="719508" cy="24843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3223876" y="1098744"/>
              <a:ext cx="6174876" cy="5184350"/>
              <a:chOff x="3223876" y="1098744"/>
              <a:chExt cx="6174876" cy="5184350"/>
            </a:xfrm>
          </p:grpSpPr>
          <p:sp>
            <p:nvSpPr>
              <p:cNvPr id="35" name="Rectangle 34"/>
              <p:cNvSpPr/>
              <p:nvPr/>
            </p:nvSpPr>
            <p:spPr bwMode="auto">
              <a:xfrm>
                <a:off x="3477876" y="4383174"/>
                <a:ext cx="3017520" cy="16459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350876" y="4510174"/>
                <a:ext cx="3017520" cy="1645920"/>
              </a:xfrm>
              <a:prstGeom prst="rect">
                <a:avLst/>
              </a:prstGeom>
              <a:solidFill>
                <a:schemeClr val="bg1">
                  <a:lumMod val="6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223876" y="4637174"/>
                <a:ext cx="3017520" cy="1645920"/>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Spark driver</a:t>
                </a:r>
              </a:p>
            </p:txBody>
          </p:sp>
          <p:sp>
            <p:nvSpPr>
              <p:cNvPr id="16" name="Oval 15"/>
              <p:cNvSpPr/>
              <p:nvPr/>
            </p:nvSpPr>
            <p:spPr bwMode="auto">
              <a:xfrm>
                <a:off x="3585581" y="5002934"/>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470" kern="0" dirty="0">
                    <a:solidFill>
                      <a:schemeClr val="tx1"/>
                    </a:solidFill>
                    <a:ea typeface="Segoe UI" pitchFamily="34" charset="0"/>
                    <a:cs typeface="Segoe UI" pitchFamily="34" charset="0"/>
                  </a:rPr>
                  <a:t>Spark context</a:t>
                </a:r>
              </a:p>
            </p:txBody>
          </p:sp>
          <p:sp>
            <p:nvSpPr>
              <p:cNvPr id="17" name="Oval 16"/>
              <p:cNvSpPr/>
              <p:nvPr/>
            </p:nvSpPr>
            <p:spPr bwMode="auto">
              <a:xfrm>
                <a:off x="5177957" y="5516014"/>
                <a:ext cx="640080" cy="64008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RDD</a:t>
                </a:r>
              </a:p>
            </p:txBody>
          </p:sp>
          <p:sp>
            <p:nvSpPr>
              <p:cNvPr id="19" name="Oval 18"/>
              <p:cNvSpPr/>
              <p:nvPr/>
            </p:nvSpPr>
            <p:spPr bwMode="auto">
              <a:xfrm>
                <a:off x="5177957" y="4767265"/>
                <a:ext cx="640080" cy="64008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RDD</a:t>
                </a:r>
              </a:p>
            </p:txBody>
          </p:sp>
          <p:grpSp>
            <p:nvGrpSpPr>
              <p:cNvPr id="18" name="Group 17"/>
              <p:cNvGrpSpPr/>
              <p:nvPr/>
            </p:nvGrpSpPr>
            <p:grpSpPr>
              <a:xfrm>
                <a:off x="4487635" y="5087305"/>
                <a:ext cx="690322" cy="748749"/>
                <a:chOff x="4487635" y="5087305"/>
                <a:chExt cx="690322" cy="748749"/>
              </a:xfrm>
            </p:grpSpPr>
            <p:cxnSp>
              <p:nvCxnSpPr>
                <p:cNvPr id="104" name="Straight Arrow Connector 103"/>
                <p:cNvCxnSpPr>
                  <a:endCxn id="19" idx="2"/>
                </p:cNvCxnSpPr>
                <p:nvPr/>
              </p:nvCxnSpPr>
              <p:spPr>
                <a:xfrm flipV="1">
                  <a:off x="4487635" y="5087305"/>
                  <a:ext cx="690322" cy="38765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17" idx="2"/>
                </p:cNvCxnSpPr>
                <p:nvPr/>
              </p:nvCxnSpPr>
              <p:spPr>
                <a:xfrm>
                  <a:off x="4499981" y="5460134"/>
                  <a:ext cx="677976" cy="375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368396" y="1254560"/>
                <a:ext cx="3030356" cy="4078574"/>
                <a:chOff x="6368396" y="1254560"/>
                <a:chExt cx="3030356" cy="4078574"/>
              </a:xfrm>
            </p:grpSpPr>
            <p:cxnSp>
              <p:nvCxnSpPr>
                <p:cNvPr id="118" name="Elbow Connector 117"/>
                <p:cNvCxnSpPr>
                  <a:stCxn id="34" idx="3"/>
                  <a:endCxn id="20" idx="2"/>
                </p:cNvCxnSpPr>
                <p:nvPr/>
              </p:nvCxnSpPr>
              <p:spPr>
                <a:xfrm flipV="1">
                  <a:off x="6368396" y="1254560"/>
                  <a:ext cx="1611782" cy="4078574"/>
                </a:xfrm>
                <a:prstGeom prst="bentConnector3">
                  <a:avLst>
                    <a:gd name="adj1" fmla="val 6725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34" idx="3"/>
                  <a:endCxn id="155" idx="2"/>
                </p:cNvCxnSpPr>
                <p:nvPr/>
              </p:nvCxnSpPr>
              <p:spPr>
                <a:xfrm flipV="1">
                  <a:off x="6368396" y="2712292"/>
                  <a:ext cx="3030356" cy="2620842"/>
                </a:xfrm>
                <a:prstGeom prst="bentConnector3">
                  <a:avLst>
                    <a:gd name="adj1" fmla="val 35808"/>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694090" y="1098744"/>
                <a:ext cx="2589266" cy="3281782"/>
                <a:chOff x="6694090" y="1098744"/>
                <a:chExt cx="2589266" cy="3281782"/>
              </a:xfrm>
            </p:grpSpPr>
            <p:cxnSp>
              <p:nvCxnSpPr>
                <p:cNvPr id="7" name="Elbow Connector 6"/>
                <p:cNvCxnSpPr>
                  <a:stCxn id="31" idx="3"/>
                  <a:endCxn id="36" idx="1"/>
                </p:cNvCxnSpPr>
                <p:nvPr/>
              </p:nvCxnSpPr>
              <p:spPr>
                <a:xfrm flipV="1">
                  <a:off x="6694090" y="1098744"/>
                  <a:ext cx="1176734" cy="3281782"/>
                </a:xfrm>
                <a:prstGeom prst="bentConnector3">
                  <a:avLst>
                    <a:gd name="adj1" fmla="val 33776"/>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1" idx="3"/>
                </p:cNvCxnSpPr>
                <p:nvPr/>
              </p:nvCxnSpPr>
              <p:spPr>
                <a:xfrm flipV="1">
                  <a:off x="6694090" y="2854350"/>
                  <a:ext cx="2589266" cy="1526176"/>
                </a:xfrm>
                <a:prstGeom prst="bentConnector3">
                  <a:avLst>
                    <a:gd name="adj1" fmla="val 15461"/>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p:cNvCxnSpPr/>
              <p:nvPr/>
            </p:nvCxnSpPr>
            <p:spPr>
              <a:xfrm>
                <a:off x="3838691" y="4072275"/>
                <a:ext cx="0" cy="62179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4859636" y="4072276"/>
                <a:ext cx="1288" cy="502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899794" y="4072276"/>
                <a:ext cx="0" cy="38404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155" name="Oval 154"/>
          <p:cNvSpPr/>
          <p:nvPr/>
        </p:nvSpPr>
        <p:spPr bwMode="auto">
          <a:xfrm>
            <a:off x="9213993" y="2422905"/>
            <a:ext cx="761604" cy="473112"/>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Job</a:t>
            </a:r>
          </a:p>
        </p:txBody>
      </p:sp>
      <p:sp>
        <p:nvSpPr>
          <p:cNvPr id="156" name="Oval 155"/>
          <p:cNvSpPr/>
          <p:nvPr/>
        </p:nvSpPr>
        <p:spPr bwMode="auto">
          <a:xfrm>
            <a:off x="10686886" y="2301848"/>
            <a:ext cx="602042" cy="356968"/>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sp>
        <p:nvSpPr>
          <p:cNvPr id="157" name="Oval 156"/>
          <p:cNvSpPr/>
          <p:nvPr/>
        </p:nvSpPr>
        <p:spPr bwMode="auto">
          <a:xfrm>
            <a:off x="10680961" y="2736077"/>
            <a:ext cx="607967" cy="33386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cxnSp>
        <p:nvCxnSpPr>
          <p:cNvPr id="158" name="Straight Arrow Connector 157"/>
          <p:cNvCxnSpPr>
            <a:stCxn id="155" idx="6"/>
            <a:endCxn id="156" idx="2"/>
          </p:cNvCxnSpPr>
          <p:nvPr/>
        </p:nvCxnSpPr>
        <p:spPr>
          <a:xfrm flipV="1">
            <a:off x="9975597" y="2480332"/>
            <a:ext cx="711289" cy="1791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55" idx="6"/>
            <a:endCxn id="157" idx="2"/>
          </p:cNvCxnSpPr>
          <p:nvPr/>
        </p:nvCxnSpPr>
        <p:spPr>
          <a:xfrm>
            <a:off x="9975597" y="2659462"/>
            <a:ext cx="705364" cy="2435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Rectangle 159"/>
          <p:cNvSpPr/>
          <p:nvPr/>
        </p:nvSpPr>
        <p:spPr bwMode="auto">
          <a:xfrm>
            <a:off x="7716101" y="3268439"/>
            <a:ext cx="2303315" cy="1371649"/>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Worker node 3</a:t>
            </a:r>
          </a:p>
        </p:txBody>
      </p:sp>
      <p:sp>
        <p:nvSpPr>
          <p:cNvPr id="161" name="Rectangle 160"/>
          <p:cNvSpPr/>
          <p:nvPr/>
        </p:nvSpPr>
        <p:spPr bwMode="auto">
          <a:xfrm>
            <a:off x="7760750" y="3562026"/>
            <a:ext cx="2220525" cy="1025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Worker 3</a:t>
            </a:r>
          </a:p>
        </p:txBody>
      </p:sp>
      <p:sp>
        <p:nvSpPr>
          <p:cNvPr id="162" name="Oval 161"/>
          <p:cNvSpPr/>
          <p:nvPr/>
        </p:nvSpPr>
        <p:spPr bwMode="auto">
          <a:xfrm>
            <a:off x="7823305" y="3870460"/>
            <a:ext cx="761604" cy="473112"/>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Job</a:t>
            </a:r>
          </a:p>
        </p:txBody>
      </p:sp>
      <p:sp>
        <p:nvSpPr>
          <p:cNvPr id="163" name="Oval 162"/>
          <p:cNvSpPr/>
          <p:nvPr/>
        </p:nvSpPr>
        <p:spPr bwMode="auto">
          <a:xfrm>
            <a:off x="9296198" y="3749403"/>
            <a:ext cx="602042" cy="356968"/>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sp>
        <p:nvSpPr>
          <p:cNvPr id="164" name="Oval 163"/>
          <p:cNvSpPr/>
          <p:nvPr/>
        </p:nvSpPr>
        <p:spPr bwMode="auto">
          <a:xfrm>
            <a:off x="9290273" y="4183633"/>
            <a:ext cx="607967" cy="33386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cxnSp>
        <p:nvCxnSpPr>
          <p:cNvPr id="165" name="Straight Arrow Connector 164"/>
          <p:cNvCxnSpPr>
            <a:stCxn id="162" idx="6"/>
            <a:endCxn id="163" idx="2"/>
          </p:cNvCxnSpPr>
          <p:nvPr/>
        </p:nvCxnSpPr>
        <p:spPr>
          <a:xfrm flipV="1">
            <a:off x="8584909" y="3927888"/>
            <a:ext cx="711289" cy="1791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62" idx="6"/>
            <a:endCxn id="164" idx="2"/>
          </p:cNvCxnSpPr>
          <p:nvPr/>
        </p:nvCxnSpPr>
        <p:spPr>
          <a:xfrm>
            <a:off x="8584909" y="4107017"/>
            <a:ext cx="705364" cy="2435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bwMode="auto">
          <a:xfrm>
            <a:off x="9125859" y="4722243"/>
            <a:ext cx="2303315" cy="1371649"/>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Worker node 4</a:t>
            </a:r>
          </a:p>
        </p:txBody>
      </p:sp>
      <p:sp>
        <p:nvSpPr>
          <p:cNvPr id="168" name="Rectangle 167"/>
          <p:cNvSpPr/>
          <p:nvPr/>
        </p:nvSpPr>
        <p:spPr bwMode="auto">
          <a:xfrm>
            <a:off x="9170508" y="5015830"/>
            <a:ext cx="2220525" cy="1025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Worker 4</a:t>
            </a:r>
          </a:p>
        </p:txBody>
      </p:sp>
      <p:sp>
        <p:nvSpPr>
          <p:cNvPr id="169" name="Oval 168"/>
          <p:cNvSpPr/>
          <p:nvPr/>
        </p:nvSpPr>
        <p:spPr bwMode="auto">
          <a:xfrm>
            <a:off x="9233063" y="5324265"/>
            <a:ext cx="761604" cy="473112"/>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Job</a:t>
            </a:r>
          </a:p>
        </p:txBody>
      </p:sp>
      <p:sp>
        <p:nvSpPr>
          <p:cNvPr id="170" name="Oval 169"/>
          <p:cNvSpPr/>
          <p:nvPr/>
        </p:nvSpPr>
        <p:spPr bwMode="auto">
          <a:xfrm>
            <a:off x="10705957" y="5203207"/>
            <a:ext cx="602042" cy="356968"/>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sp>
        <p:nvSpPr>
          <p:cNvPr id="171" name="Oval 170"/>
          <p:cNvSpPr/>
          <p:nvPr/>
        </p:nvSpPr>
        <p:spPr bwMode="auto">
          <a:xfrm>
            <a:off x="10700032" y="5637437"/>
            <a:ext cx="607967" cy="33386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cxnSp>
        <p:nvCxnSpPr>
          <p:cNvPr id="172" name="Straight Arrow Connector 171"/>
          <p:cNvCxnSpPr>
            <a:stCxn id="169" idx="6"/>
            <a:endCxn id="170" idx="2"/>
          </p:cNvCxnSpPr>
          <p:nvPr/>
        </p:nvCxnSpPr>
        <p:spPr>
          <a:xfrm flipV="1">
            <a:off x="9994668" y="5381692"/>
            <a:ext cx="711289" cy="1791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69" idx="6"/>
            <a:endCxn id="171" idx="2"/>
          </p:cNvCxnSpPr>
          <p:nvPr/>
        </p:nvCxnSpPr>
        <p:spPr>
          <a:xfrm>
            <a:off x="9994668" y="5560821"/>
            <a:ext cx="705364" cy="2435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Elbow Connector 180"/>
          <p:cNvCxnSpPr>
            <a:stCxn id="31" idx="3"/>
          </p:cNvCxnSpPr>
          <p:nvPr/>
        </p:nvCxnSpPr>
        <p:spPr>
          <a:xfrm>
            <a:off x="6562499" y="4294901"/>
            <a:ext cx="1192325" cy="12450"/>
          </a:xfrm>
          <a:prstGeom prst="bentConnector3">
            <a:avLst>
              <a:gd name="adj1" fmla="val 90724"/>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31" idx="3"/>
          </p:cNvCxnSpPr>
          <p:nvPr/>
        </p:nvCxnSpPr>
        <p:spPr>
          <a:xfrm>
            <a:off x="6562499" y="4294902"/>
            <a:ext cx="2583015" cy="1542859"/>
          </a:xfrm>
          <a:prstGeom prst="bentConnector3">
            <a:avLst>
              <a:gd name="adj1" fmla="val 15135"/>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endCxn id="162" idx="2"/>
          </p:cNvCxnSpPr>
          <p:nvPr/>
        </p:nvCxnSpPr>
        <p:spPr>
          <a:xfrm flipV="1">
            <a:off x="6249130" y="4107016"/>
            <a:ext cx="1574175" cy="1120741"/>
          </a:xfrm>
          <a:prstGeom prst="bentConnector3">
            <a:avLst>
              <a:gd name="adj1" fmla="val 67202"/>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Elbow Connector 193"/>
          <p:cNvCxnSpPr>
            <a:stCxn id="34" idx="3"/>
            <a:endCxn id="169" idx="2"/>
          </p:cNvCxnSpPr>
          <p:nvPr/>
        </p:nvCxnSpPr>
        <p:spPr>
          <a:xfrm>
            <a:off x="6243208" y="5228783"/>
            <a:ext cx="2989856" cy="332038"/>
          </a:xfrm>
          <a:prstGeom prst="bentConnector3">
            <a:avLst>
              <a:gd name="adj1" fmla="val 35634"/>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230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5" grpId="0" animBg="1"/>
      <p:bldP spid="156" grpId="0" animBg="1"/>
      <p:bldP spid="157" grpId="0" animBg="1"/>
      <p:bldP spid="160" grpId="0" animBg="1"/>
      <p:bldP spid="161" grpId="0" animBg="1"/>
      <p:bldP spid="162" grpId="0" animBg="1"/>
      <p:bldP spid="163" grpId="0" animBg="1"/>
      <p:bldP spid="164" grpId="0" animBg="1"/>
      <p:bldP spid="167" grpId="0" animBg="1"/>
      <p:bldP spid="168" grpId="0" animBg="1"/>
      <p:bldP spid="169" grpId="0" animBg="1"/>
      <p:bldP spid="170" grpId="0" animBg="1"/>
      <p:bldP spid="17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RDD operations</a:t>
            </a:r>
          </a:p>
        </p:txBody>
      </p:sp>
    </p:spTree>
    <p:extLst>
      <p:ext uri="{BB962C8B-B14F-4D97-AF65-F5344CB8AC3E}">
        <p14:creationId xmlns:p14="http://schemas.microsoft.com/office/powerpoint/2010/main" val="2616711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Core abstraction: RDDs</a:t>
            </a:r>
          </a:p>
        </p:txBody>
      </p:sp>
      <p:sp>
        <p:nvSpPr>
          <p:cNvPr id="4" name="TextBox 3"/>
          <p:cNvSpPr txBox="1"/>
          <p:nvPr/>
        </p:nvSpPr>
        <p:spPr>
          <a:xfrm>
            <a:off x="1" y="1187939"/>
            <a:ext cx="5960513" cy="3614681"/>
          </a:xfrm>
          <a:prstGeom prst="rect">
            <a:avLst/>
          </a:prstGeom>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576"/>
              </a:spcBef>
              <a:spcAft>
                <a:spcPts val="588"/>
              </a:spcAft>
              <a:buNone/>
              <a:tabLst>
                <a:tab pos="632806" algn="l"/>
              </a:tabLst>
            </a:pPr>
            <a:r>
              <a:rPr lang="en-US" sz="2353" kern="0" dirty="0">
                <a:solidFill>
                  <a:srgbClr val="CB3B1D"/>
                </a:solidFill>
                <a:latin typeface="+mj-lt"/>
              </a:rPr>
              <a:t>Primary abstraction in Spark</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Spark programs are written in terms of operations on distributed datasets</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The primary generic data object in Spark is an RDD – </a:t>
            </a:r>
            <a:r>
              <a:rPr lang="en-US" sz="1765" i="1" kern="0" dirty="0"/>
              <a:t>R</a:t>
            </a:r>
            <a:r>
              <a:rPr lang="en-US" sz="1765" kern="0" dirty="0"/>
              <a:t>esilient </a:t>
            </a:r>
            <a:r>
              <a:rPr lang="en-US" sz="1765" i="1" kern="0" dirty="0"/>
              <a:t>D</a:t>
            </a:r>
            <a:r>
              <a:rPr lang="en-US" sz="1765" kern="0" dirty="0"/>
              <a:t>istributed </a:t>
            </a:r>
            <a:r>
              <a:rPr lang="en-US" sz="1765" i="1" kern="0" dirty="0"/>
              <a:t>D</a:t>
            </a:r>
            <a:r>
              <a:rPr lang="en-US" sz="1765" kern="0" dirty="0"/>
              <a:t>ata</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RDDs are built by manipulating distributed data sets (HDFS objects, other RDDs) through a myriad of parallel transformations (map, filter, join)</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Transformers are evaluated lazily</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RDDs track lineage, and thus can be rebuilt automatically on machine failure</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0" name="Rectangle 362"/>
          <p:cNvSpPr>
            <a:spLocks noChangeArrowheads="1"/>
          </p:cNvSpPr>
          <p:nvPr/>
        </p:nvSpPr>
        <p:spPr bwMode="auto">
          <a:xfrm>
            <a:off x="9161645" y="1796276"/>
            <a:ext cx="537563" cy="482612"/>
          </a:xfrm>
          <a:prstGeom prst="rect">
            <a:avLst/>
          </a:pr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1" name="Rectangle 363"/>
          <p:cNvSpPr>
            <a:spLocks noChangeArrowheads="1"/>
          </p:cNvSpPr>
          <p:nvPr/>
        </p:nvSpPr>
        <p:spPr bwMode="auto">
          <a:xfrm>
            <a:off x="8031569" y="2278888"/>
            <a:ext cx="1767984" cy="812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2" name="Rectangle 364"/>
          <p:cNvSpPr>
            <a:spLocks noChangeArrowheads="1"/>
          </p:cNvSpPr>
          <p:nvPr/>
        </p:nvSpPr>
        <p:spPr bwMode="auto">
          <a:xfrm>
            <a:off x="8131914" y="2360120"/>
            <a:ext cx="1567294" cy="8601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3" name="Rectangle 365"/>
          <p:cNvSpPr>
            <a:spLocks noChangeArrowheads="1"/>
          </p:cNvSpPr>
          <p:nvPr/>
        </p:nvSpPr>
        <p:spPr bwMode="auto">
          <a:xfrm>
            <a:off x="8031569" y="3146156"/>
            <a:ext cx="1767984" cy="812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4" name="Rectangle 366"/>
          <p:cNvSpPr>
            <a:spLocks noChangeArrowheads="1"/>
          </p:cNvSpPr>
          <p:nvPr/>
        </p:nvSpPr>
        <p:spPr bwMode="auto">
          <a:xfrm>
            <a:off x="8131914" y="3222609"/>
            <a:ext cx="1567294" cy="8601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5" name="Rectangle 367"/>
          <p:cNvSpPr>
            <a:spLocks noChangeArrowheads="1"/>
          </p:cNvSpPr>
          <p:nvPr/>
        </p:nvSpPr>
        <p:spPr bwMode="auto">
          <a:xfrm>
            <a:off x="8323047" y="4013423"/>
            <a:ext cx="1185027" cy="7645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6" name="Rectangle 368"/>
          <p:cNvSpPr>
            <a:spLocks noChangeArrowheads="1"/>
          </p:cNvSpPr>
          <p:nvPr/>
        </p:nvSpPr>
        <p:spPr bwMode="auto">
          <a:xfrm>
            <a:off x="8423393" y="4089877"/>
            <a:ext cx="986726" cy="13857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7" name="Rectangle 369"/>
          <p:cNvSpPr>
            <a:spLocks noChangeArrowheads="1"/>
          </p:cNvSpPr>
          <p:nvPr/>
        </p:nvSpPr>
        <p:spPr bwMode="auto">
          <a:xfrm>
            <a:off x="8542851" y="2446130"/>
            <a:ext cx="1156358" cy="70002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8" name="Freeform 370"/>
          <p:cNvSpPr>
            <a:spLocks/>
          </p:cNvSpPr>
          <p:nvPr/>
        </p:nvSpPr>
        <p:spPr bwMode="auto">
          <a:xfrm>
            <a:off x="8542851" y="3308619"/>
            <a:ext cx="1156358" cy="704804"/>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9" name="Rectangle 371"/>
          <p:cNvSpPr>
            <a:spLocks noChangeArrowheads="1"/>
          </p:cNvSpPr>
          <p:nvPr/>
        </p:nvSpPr>
        <p:spPr bwMode="auto">
          <a:xfrm>
            <a:off x="8131914" y="2446130"/>
            <a:ext cx="410937" cy="7000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0" name="Rectangle 372"/>
          <p:cNvSpPr>
            <a:spLocks noChangeArrowheads="1"/>
          </p:cNvSpPr>
          <p:nvPr/>
        </p:nvSpPr>
        <p:spPr bwMode="auto">
          <a:xfrm>
            <a:off x="8679034" y="2713716"/>
            <a:ext cx="410937" cy="16963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1" name="Freeform 373"/>
          <p:cNvSpPr>
            <a:spLocks/>
          </p:cNvSpPr>
          <p:nvPr/>
        </p:nvSpPr>
        <p:spPr bwMode="auto">
          <a:xfrm>
            <a:off x="8131914" y="3308619"/>
            <a:ext cx="410937" cy="704804"/>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2" name="Freeform 374"/>
          <p:cNvSpPr>
            <a:spLocks/>
          </p:cNvSpPr>
          <p:nvPr/>
        </p:nvSpPr>
        <p:spPr bwMode="auto">
          <a:xfrm>
            <a:off x="8504624" y="4319237"/>
            <a:ext cx="83621" cy="210247"/>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3" name="Freeform 375"/>
          <p:cNvSpPr>
            <a:spLocks noEditPoints="1"/>
          </p:cNvSpPr>
          <p:nvPr/>
        </p:nvSpPr>
        <p:spPr bwMode="auto">
          <a:xfrm>
            <a:off x="8664699" y="4319238"/>
            <a:ext cx="148129" cy="215025"/>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4" name="Freeform 376"/>
          <p:cNvSpPr>
            <a:spLocks/>
          </p:cNvSpPr>
          <p:nvPr/>
        </p:nvSpPr>
        <p:spPr bwMode="auto">
          <a:xfrm>
            <a:off x="8855832" y="4319237"/>
            <a:ext cx="86010" cy="210247"/>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5" name="Freeform 377"/>
          <p:cNvSpPr>
            <a:spLocks noEditPoints="1"/>
          </p:cNvSpPr>
          <p:nvPr/>
        </p:nvSpPr>
        <p:spPr bwMode="auto">
          <a:xfrm>
            <a:off x="8480732" y="4615493"/>
            <a:ext cx="150518" cy="212636"/>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6" name="Freeform 378"/>
          <p:cNvSpPr>
            <a:spLocks/>
          </p:cNvSpPr>
          <p:nvPr/>
        </p:nvSpPr>
        <p:spPr bwMode="auto">
          <a:xfrm>
            <a:off x="8683812" y="4615493"/>
            <a:ext cx="90789" cy="20785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7" name="Freeform 379"/>
          <p:cNvSpPr>
            <a:spLocks noEditPoints="1"/>
          </p:cNvSpPr>
          <p:nvPr/>
        </p:nvSpPr>
        <p:spPr bwMode="auto">
          <a:xfrm>
            <a:off x="8831940" y="4615493"/>
            <a:ext cx="152907" cy="212636"/>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8" name="Freeform 380"/>
          <p:cNvSpPr>
            <a:spLocks noEditPoints="1"/>
          </p:cNvSpPr>
          <p:nvPr/>
        </p:nvSpPr>
        <p:spPr bwMode="auto">
          <a:xfrm>
            <a:off x="8480732" y="5497097"/>
            <a:ext cx="150518" cy="215025"/>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9" name="Freeform 381"/>
          <p:cNvSpPr>
            <a:spLocks/>
          </p:cNvSpPr>
          <p:nvPr/>
        </p:nvSpPr>
        <p:spPr bwMode="auto">
          <a:xfrm>
            <a:off x="8683812" y="5497097"/>
            <a:ext cx="90789" cy="21024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0" name="Freeform 382"/>
          <p:cNvSpPr>
            <a:spLocks noEditPoints="1"/>
          </p:cNvSpPr>
          <p:nvPr/>
        </p:nvSpPr>
        <p:spPr bwMode="auto">
          <a:xfrm>
            <a:off x="8831940" y="5497097"/>
            <a:ext cx="152907" cy="215025"/>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1" name="Freeform 383"/>
          <p:cNvSpPr>
            <a:spLocks noEditPoints="1"/>
          </p:cNvSpPr>
          <p:nvPr/>
        </p:nvSpPr>
        <p:spPr bwMode="auto">
          <a:xfrm>
            <a:off x="8480732" y="4909361"/>
            <a:ext cx="150518" cy="215025"/>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2" name="Freeform 384"/>
          <p:cNvSpPr>
            <a:spLocks noEditPoints="1"/>
          </p:cNvSpPr>
          <p:nvPr/>
        </p:nvSpPr>
        <p:spPr bwMode="auto">
          <a:xfrm>
            <a:off x="8664699" y="4909361"/>
            <a:ext cx="148129" cy="215025"/>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3" name="Freeform 385"/>
          <p:cNvSpPr>
            <a:spLocks/>
          </p:cNvSpPr>
          <p:nvPr/>
        </p:nvSpPr>
        <p:spPr bwMode="auto">
          <a:xfrm>
            <a:off x="8855832" y="4909361"/>
            <a:ext cx="86010" cy="210247"/>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4" name="Freeform 386"/>
          <p:cNvSpPr>
            <a:spLocks/>
          </p:cNvSpPr>
          <p:nvPr/>
        </p:nvSpPr>
        <p:spPr bwMode="auto">
          <a:xfrm>
            <a:off x="8504624" y="5205619"/>
            <a:ext cx="83621" cy="210247"/>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5" name="Freeform 387"/>
          <p:cNvSpPr>
            <a:spLocks/>
          </p:cNvSpPr>
          <p:nvPr/>
        </p:nvSpPr>
        <p:spPr bwMode="auto">
          <a:xfrm>
            <a:off x="9214208" y="4319237"/>
            <a:ext cx="90789" cy="21024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6" name="Freeform 388"/>
          <p:cNvSpPr>
            <a:spLocks noEditPoints="1"/>
          </p:cNvSpPr>
          <p:nvPr/>
        </p:nvSpPr>
        <p:spPr bwMode="auto">
          <a:xfrm>
            <a:off x="9190316" y="4615493"/>
            <a:ext cx="152907" cy="212636"/>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7" name="Freeform 389"/>
          <p:cNvSpPr>
            <a:spLocks noEditPoints="1"/>
          </p:cNvSpPr>
          <p:nvPr/>
        </p:nvSpPr>
        <p:spPr bwMode="auto">
          <a:xfrm>
            <a:off x="9190316" y="4909361"/>
            <a:ext cx="152907" cy="215025"/>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8" name="Freeform 390"/>
          <p:cNvSpPr>
            <a:spLocks/>
          </p:cNvSpPr>
          <p:nvPr/>
        </p:nvSpPr>
        <p:spPr bwMode="auto">
          <a:xfrm>
            <a:off x="9214208" y="5205619"/>
            <a:ext cx="90789" cy="210247"/>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9" name="Freeform 391"/>
          <p:cNvSpPr>
            <a:spLocks/>
          </p:cNvSpPr>
          <p:nvPr/>
        </p:nvSpPr>
        <p:spPr bwMode="auto">
          <a:xfrm>
            <a:off x="8683812" y="5205619"/>
            <a:ext cx="90789" cy="210247"/>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0" name="Freeform 392"/>
          <p:cNvSpPr>
            <a:spLocks noEditPoints="1"/>
          </p:cNvSpPr>
          <p:nvPr/>
        </p:nvSpPr>
        <p:spPr bwMode="auto">
          <a:xfrm>
            <a:off x="9008739" y="4319238"/>
            <a:ext cx="152907" cy="215025"/>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1" name="Freeform 393"/>
          <p:cNvSpPr>
            <a:spLocks/>
          </p:cNvSpPr>
          <p:nvPr/>
        </p:nvSpPr>
        <p:spPr bwMode="auto">
          <a:xfrm>
            <a:off x="9027852" y="4615493"/>
            <a:ext cx="90789" cy="20785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2" name="Freeform 394"/>
          <p:cNvSpPr>
            <a:spLocks/>
          </p:cNvSpPr>
          <p:nvPr/>
        </p:nvSpPr>
        <p:spPr bwMode="auto">
          <a:xfrm>
            <a:off x="9027852" y="5497097"/>
            <a:ext cx="90789" cy="21024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3" name="Freeform 395"/>
          <p:cNvSpPr>
            <a:spLocks noEditPoints="1"/>
          </p:cNvSpPr>
          <p:nvPr/>
        </p:nvSpPr>
        <p:spPr bwMode="auto">
          <a:xfrm>
            <a:off x="9008739" y="4909361"/>
            <a:ext cx="152907" cy="215025"/>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4" name="Freeform 396"/>
          <p:cNvSpPr>
            <a:spLocks noEditPoints="1"/>
          </p:cNvSpPr>
          <p:nvPr/>
        </p:nvSpPr>
        <p:spPr bwMode="auto">
          <a:xfrm>
            <a:off x="8480732" y="5771852"/>
            <a:ext cx="150518" cy="215025"/>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5" name="Freeform 397"/>
          <p:cNvSpPr>
            <a:spLocks/>
          </p:cNvSpPr>
          <p:nvPr/>
        </p:nvSpPr>
        <p:spPr bwMode="auto">
          <a:xfrm>
            <a:off x="8683812" y="5771852"/>
            <a:ext cx="90789" cy="210247"/>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6" name="Freeform 398"/>
          <p:cNvSpPr>
            <a:spLocks noEditPoints="1"/>
          </p:cNvSpPr>
          <p:nvPr/>
        </p:nvSpPr>
        <p:spPr bwMode="auto">
          <a:xfrm>
            <a:off x="8831940" y="5771852"/>
            <a:ext cx="152907" cy="215025"/>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7" name="Freeform 399"/>
          <p:cNvSpPr>
            <a:spLocks noEditPoints="1"/>
          </p:cNvSpPr>
          <p:nvPr/>
        </p:nvSpPr>
        <p:spPr bwMode="auto">
          <a:xfrm>
            <a:off x="8480732" y="6068108"/>
            <a:ext cx="150518" cy="215025"/>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8" name="Freeform 400"/>
          <p:cNvSpPr>
            <a:spLocks noEditPoints="1"/>
          </p:cNvSpPr>
          <p:nvPr/>
        </p:nvSpPr>
        <p:spPr bwMode="auto">
          <a:xfrm>
            <a:off x="8664699" y="6068108"/>
            <a:ext cx="148129" cy="215025"/>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9" name="Freeform 401"/>
          <p:cNvSpPr>
            <a:spLocks/>
          </p:cNvSpPr>
          <p:nvPr/>
        </p:nvSpPr>
        <p:spPr bwMode="auto">
          <a:xfrm>
            <a:off x="9027852" y="5205619"/>
            <a:ext cx="90789" cy="210247"/>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0" name="Freeform 402"/>
          <p:cNvSpPr>
            <a:spLocks noEditPoints="1"/>
          </p:cNvSpPr>
          <p:nvPr/>
        </p:nvSpPr>
        <p:spPr bwMode="auto">
          <a:xfrm>
            <a:off x="8831940" y="5205619"/>
            <a:ext cx="152907" cy="215025"/>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1" name="Rectangle 403"/>
          <p:cNvSpPr>
            <a:spLocks noChangeArrowheads="1"/>
          </p:cNvSpPr>
          <p:nvPr/>
        </p:nvSpPr>
        <p:spPr bwMode="auto">
          <a:xfrm>
            <a:off x="8131914" y="1473738"/>
            <a:ext cx="415715" cy="805149"/>
          </a:xfrm>
          <a:prstGeom prst="rect">
            <a:avLst/>
          </a:pr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2" name="Rectangle 404"/>
          <p:cNvSpPr>
            <a:spLocks noChangeArrowheads="1"/>
          </p:cNvSpPr>
          <p:nvPr/>
        </p:nvSpPr>
        <p:spPr bwMode="auto">
          <a:xfrm>
            <a:off x="8951399" y="1650537"/>
            <a:ext cx="353597" cy="628351"/>
          </a:xfrm>
          <a:prstGeom prst="rect">
            <a:avLst/>
          </a:pr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3" name="Rectangle 405"/>
          <p:cNvSpPr>
            <a:spLocks noChangeArrowheads="1"/>
          </p:cNvSpPr>
          <p:nvPr/>
        </p:nvSpPr>
        <p:spPr bwMode="auto">
          <a:xfrm>
            <a:off x="8951398" y="1339945"/>
            <a:ext cx="76453" cy="623573"/>
          </a:xfrm>
          <a:prstGeom prst="rect">
            <a:avLst/>
          </a:pr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4" name="Rectangle 406"/>
          <p:cNvSpPr>
            <a:spLocks noChangeArrowheads="1"/>
          </p:cNvSpPr>
          <p:nvPr/>
        </p:nvSpPr>
        <p:spPr bwMode="auto">
          <a:xfrm>
            <a:off x="8385166" y="1311275"/>
            <a:ext cx="422882" cy="967613"/>
          </a:xfrm>
          <a:prstGeom prst="rect">
            <a:avLst/>
          </a:pr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5" name="Rectangle 407"/>
          <p:cNvSpPr>
            <a:spLocks noChangeArrowheads="1"/>
          </p:cNvSpPr>
          <p:nvPr/>
        </p:nvSpPr>
        <p:spPr bwMode="auto">
          <a:xfrm>
            <a:off x="8683812" y="1230043"/>
            <a:ext cx="267586" cy="1048844"/>
          </a:xfrm>
          <a:prstGeom prst="rect">
            <a:avLst/>
          </a:prstGeom>
          <a:solidFill>
            <a:srgbClr val="B4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6" name="Rectangle 408"/>
          <p:cNvSpPr>
            <a:spLocks noChangeArrowheads="1"/>
          </p:cNvSpPr>
          <p:nvPr/>
        </p:nvSpPr>
        <p:spPr bwMode="auto">
          <a:xfrm>
            <a:off x="8547629" y="1569305"/>
            <a:ext cx="231749" cy="709582"/>
          </a:xfrm>
          <a:prstGeom prst="rect">
            <a:avLst/>
          </a:pr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Tree>
    <p:extLst>
      <p:ext uri="{BB962C8B-B14F-4D97-AF65-F5344CB8AC3E}">
        <p14:creationId xmlns:p14="http://schemas.microsoft.com/office/powerpoint/2010/main" val="2342876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4831</Words>
  <Application>Microsoft Office PowerPoint</Application>
  <PresentationFormat>Widescreen</PresentationFormat>
  <Paragraphs>378</Paragraphs>
  <Slides>22</Slides>
  <Notes>15</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22</vt:i4>
      </vt:variant>
    </vt:vector>
  </HeadingPairs>
  <TitlesOfParts>
    <vt:vector size="41" baseType="lpstr">
      <vt:lpstr>MS PGothic</vt:lpstr>
      <vt:lpstr>MS PGothic</vt:lpstr>
      <vt:lpstr>Arial</vt:lpstr>
      <vt:lpstr>Calibri</vt:lpstr>
      <vt:lpstr>Calibri Light</vt:lpstr>
      <vt:lpstr>Consolas</vt:lpstr>
      <vt:lpstr>Segoe</vt:lpstr>
      <vt:lpstr>Segoe Pro</vt:lpstr>
      <vt:lpstr>Segoe Semibold</vt:lpstr>
      <vt:lpstr>Segoe UI</vt:lpstr>
      <vt:lpstr>Segoe UI Light</vt:lpstr>
      <vt:lpstr>Segoe UI Semibold</vt:lpstr>
      <vt:lpstr>Wingdings</vt:lpstr>
      <vt:lpstr>Office Theme</vt:lpstr>
      <vt:lpstr>ads-edu-theme</vt:lpstr>
      <vt:lpstr>2_Windows Server</vt:lpstr>
      <vt:lpstr>Theme1</vt:lpstr>
      <vt:lpstr>1_Theme1</vt:lpstr>
      <vt:lpstr>think-cell Slide</vt:lpstr>
      <vt:lpstr>Spark on HDInsight Spark Fundamentals</vt:lpstr>
      <vt:lpstr>RDD Fundamentals</vt:lpstr>
      <vt:lpstr>PowerPoint Presentation</vt:lpstr>
      <vt:lpstr>Spark Interactive Shell</vt:lpstr>
      <vt:lpstr>Spark cluster architecture</vt:lpstr>
      <vt:lpstr>The Spark cluster architecture driver</vt:lpstr>
      <vt:lpstr>PowerPoint Presentation</vt:lpstr>
      <vt:lpstr>RDD operations</vt:lpstr>
      <vt:lpstr>Core abstraction: RDDs</vt:lpstr>
      <vt:lpstr>Creating RDDs</vt:lpstr>
      <vt:lpstr>Parallelize a local collection</vt:lpstr>
      <vt:lpstr>Create RDD from Text File</vt:lpstr>
      <vt:lpstr>RDDs: Transformations and actions</vt:lpstr>
      <vt:lpstr>Operations on RDDs</vt:lpstr>
      <vt:lpstr>Transformations and actions: Sample code</vt:lpstr>
      <vt:lpstr>RDD transformations</vt:lpstr>
      <vt:lpstr>RDD actions</vt:lpstr>
      <vt:lpstr>RDD persistence options</vt:lpstr>
      <vt:lpstr>Accumulators</vt:lpstr>
      <vt:lpstr>Core concept: Accumulators</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Fundamentals</dc:title>
  <dc:creator>Ali-Kazim Zaidi</dc:creator>
  <cp:lastModifiedBy>Ali-Kazim Zaidi</cp:lastModifiedBy>
  <cp:revision>2</cp:revision>
  <dcterms:created xsi:type="dcterms:W3CDTF">2017-01-20T16:51:02Z</dcterms:created>
  <dcterms:modified xsi:type="dcterms:W3CDTF">2017-01-20T16:58:09Z</dcterms:modified>
</cp:coreProperties>
</file>